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media/image1.svg" ContentType="image/svg+xml"/>
  <Override PartName="/ppt/media/image2.svg" ContentType="image/svg+xml"/>
  <Override PartName="/ppt/media/image3.svg" ContentType="image/svg+xml"/>
  <Override PartName="/ppt/media/image4.svg" ContentType="image/svg+xml"/>
  <Override PartName="/ppt/media/image5.svg" ContentType="image/svg+xml"/>
  <Override PartName="/ppt/media/image6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306" r:id="rId3"/>
    <p:sldId id="384" r:id="rId5"/>
    <p:sldId id="613" r:id="rId6"/>
    <p:sldId id="612" r:id="rId7"/>
    <p:sldId id="614" r:id="rId8"/>
    <p:sldId id="363" r:id="rId9"/>
    <p:sldId id="358" r:id="rId10"/>
    <p:sldId id="337" r:id="rId11"/>
    <p:sldId id="601" r:id="rId12"/>
    <p:sldId id="605" r:id="rId13"/>
    <p:sldId id="608" r:id="rId14"/>
    <p:sldId id="611" r:id="rId15"/>
    <p:sldId id="400" r:id="rId16"/>
    <p:sldId id="406" r:id="rId17"/>
    <p:sldId id="402" r:id="rId18"/>
    <p:sldId id="403" r:id="rId19"/>
    <p:sldId id="281" r:id="rId20"/>
    <p:sldId id="407" r:id="rId21"/>
    <p:sldId id="404" r:id="rId22"/>
    <p:sldId id="405" r:id="rId23"/>
    <p:sldId id="413" r:id="rId24"/>
    <p:sldId id="437" r:id="rId25"/>
    <p:sldId id="438" r:id="rId26"/>
    <p:sldId id="408" r:id="rId27"/>
    <p:sldId id="409" r:id="rId28"/>
    <p:sldId id="410" r:id="rId29"/>
    <p:sldId id="411" r:id="rId30"/>
    <p:sldId id="285" r:id="rId31"/>
    <p:sldId id="412" r:id="rId32"/>
    <p:sldId id="439" r:id="rId33"/>
    <p:sldId id="440" r:id="rId34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era Li" initials="VL" lastIdx="20" clrIdx="0"/>
  <p:cmAuthor id="2" name="Microsoft Office 用户" initials="Office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721"/>
    <a:srgbClr val="F66034"/>
    <a:srgbClr val="FF0000"/>
    <a:srgbClr val="E91A46"/>
    <a:srgbClr val="EA572A"/>
    <a:srgbClr val="FF0066"/>
    <a:srgbClr val="FF7C80"/>
    <a:srgbClr val="FDEEE9"/>
    <a:srgbClr val="27086F"/>
    <a:srgbClr val="FF9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940675A-B579-460E-94D1-54222C63F5D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540" autoAdjust="0"/>
    <p:restoredTop sz="83845" autoAdjust="0"/>
  </p:normalViewPr>
  <p:slideViewPr>
    <p:cSldViewPr snapToObjects="1">
      <p:cViewPr varScale="1">
        <p:scale>
          <a:sx n="28" d="100"/>
          <a:sy n="28" d="100"/>
        </p:scale>
        <p:origin x="896" y="64"/>
      </p:cViewPr>
      <p:guideLst>
        <p:guide pos="7045"/>
        <p:guide orient="horz" pos="1735"/>
      </p:guideLst>
    </p:cSldViewPr>
  </p:slideViewPr>
  <p:notesTextViewPr>
    <p:cViewPr>
      <p:scale>
        <a:sx n="200" d="100"/>
        <a:sy n="2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8" Type="http://schemas.openxmlformats.org/officeDocument/2006/relationships/commentAuthors" Target="commentAuthors.xml"/><Relationship Id="rId37" Type="http://schemas.openxmlformats.org/officeDocument/2006/relationships/tableStyles" Target="tableStyles.xml"/><Relationship Id="rId36" Type="http://schemas.openxmlformats.org/officeDocument/2006/relationships/viewProps" Target="viewProps.xml"/><Relationship Id="rId35" Type="http://schemas.openxmlformats.org/officeDocument/2006/relationships/presProps" Target="presProps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/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A152AF-13EE-47B3-87DF-0674289DB9D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Shape 431"/>
          <p:cNvSpPr txBox="1">
            <a:spLocks noGrp="1"/>
          </p:cNvSpPr>
          <p:nvPr>
            <p:ph type="sldNum" idx="12"/>
          </p:nvPr>
        </p:nvSpPr>
        <p:spPr>
          <a:xfrm>
            <a:off x="4020464" y="9722503"/>
            <a:ext cx="3073154" cy="50147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Times New Roman" panose="02020603050405020304"/>
              <a:buNone/>
            </a:pPr>
            <a:fld id="{00000000-1234-1234-1234-123412341234}" type="slidenum">
              <a:rPr lang="en-US" altLang="zh-CN" sz="1300" b="0" i="0" u="none" strike="noStrike" cap="none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</a:fld>
            <a:endParaRPr lang="zh-CN" sz="1300" b="0" i="0" u="none" strike="noStrike" cap="none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432" name="Shape 432"/>
          <p:cNvSpPr>
            <a:spLocks noGrp="1" noRot="1" noChangeAspect="1"/>
          </p:cNvSpPr>
          <p:nvPr>
            <p:ph type="sldImg" idx="2"/>
          </p:nvPr>
        </p:nvSpPr>
        <p:spPr>
          <a:xfrm>
            <a:off x="141288" y="777875"/>
            <a:ext cx="6819900" cy="383698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433" name="Shape 433"/>
          <p:cNvSpPr txBox="1">
            <a:spLocks noGrp="1"/>
          </p:cNvSpPr>
          <p:nvPr>
            <p:ph type="body" idx="1"/>
          </p:nvPr>
        </p:nvSpPr>
        <p:spPr>
          <a:xfrm>
            <a:off x="710108" y="4861251"/>
            <a:ext cx="5676386" cy="459835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 panose="020B0604020202020204"/>
              <a:buNone/>
            </a:pPr>
            <a:endParaRPr lang="zh-CN" sz="1200" b="1" i="0" u="none" strike="noStrike" cap="none" dirty="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Shape 431"/>
          <p:cNvSpPr txBox="1">
            <a:spLocks noGrp="1"/>
          </p:cNvSpPr>
          <p:nvPr>
            <p:ph type="sldNum" idx="12"/>
          </p:nvPr>
        </p:nvSpPr>
        <p:spPr>
          <a:xfrm>
            <a:off x="4020464" y="9722503"/>
            <a:ext cx="3073154" cy="50147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Times New Roman" panose="02020603050405020304"/>
              <a:buNone/>
            </a:pPr>
            <a:fld id="{00000000-1234-1234-1234-123412341234}" type="slidenum">
              <a:rPr lang="en-US" altLang="zh-CN" sz="1300" b="0" i="0" u="none" strike="noStrike" cap="none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</a:fld>
            <a:endParaRPr lang="zh-CN" sz="1300" b="0" i="0" u="none" strike="noStrike" cap="none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432" name="Shape 432"/>
          <p:cNvSpPr>
            <a:spLocks noGrp="1" noRot="1" noChangeAspect="1"/>
          </p:cNvSpPr>
          <p:nvPr>
            <p:ph type="sldImg" idx="2"/>
          </p:nvPr>
        </p:nvSpPr>
        <p:spPr>
          <a:xfrm>
            <a:off x="141288" y="777875"/>
            <a:ext cx="6819900" cy="383698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433" name="Shape 433"/>
          <p:cNvSpPr txBox="1">
            <a:spLocks noGrp="1"/>
          </p:cNvSpPr>
          <p:nvPr>
            <p:ph type="body" idx="1"/>
          </p:nvPr>
        </p:nvSpPr>
        <p:spPr>
          <a:xfrm>
            <a:off x="710108" y="4861251"/>
            <a:ext cx="5676386" cy="459835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 panose="020B0604020202020204"/>
              <a:buNone/>
            </a:pPr>
            <a:endParaRPr lang="zh-CN" sz="1200" b="1" i="0" u="none" strike="noStrike" cap="none" dirty="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Shape 431"/>
          <p:cNvSpPr txBox="1">
            <a:spLocks noGrp="1"/>
          </p:cNvSpPr>
          <p:nvPr>
            <p:ph type="sldNum" idx="12"/>
          </p:nvPr>
        </p:nvSpPr>
        <p:spPr>
          <a:xfrm>
            <a:off x="4020464" y="9722503"/>
            <a:ext cx="3073154" cy="50147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Times New Roman" panose="02020603050405020304"/>
              <a:buNone/>
            </a:pPr>
            <a:fld id="{00000000-1234-1234-1234-123412341234}" type="slidenum">
              <a:rPr lang="en-US" altLang="zh-CN" sz="1300" b="0" i="0" u="none" strike="noStrike" cap="none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</a:fld>
            <a:endParaRPr lang="zh-CN" sz="1300" b="0" i="0" u="none" strike="noStrike" cap="none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432" name="Shape 432"/>
          <p:cNvSpPr>
            <a:spLocks noGrp="1" noRot="1" noChangeAspect="1"/>
          </p:cNvSpPr>
          <p:nvPr>
            <p:ph type="sldImg" idx="2"/>
          </p:nvPr>
        </p:nvSpPr>
        <p:spPr>
          <a:xfrm>
            <a:off x="141288" y="777875"/>
            <a:ext cx="6819900" cy="383698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433" name="Shape 433"/>
          <p:cNvSpPr txBox="1">
            <a:spLocks noGrp="1"/>
          </p:cNvSpPr>
          <p:nvPr>
            <p:ph type="body" idx="1"/>
          </p:nvPr>
        </p:nvSpPr>
        <p:spPr>
          <a:xfrm>
            <a:off x="710108" y="4861251"/>
            <a:ext cx="5676386" cy="459835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 panose="020B0604020202020204"/>
              <a:buNone/>
            </a:pPr>
            <a:endParaRPr lang="zh-CN" sz="1200" b="1" i="0" u="none" strike="noStrike" cap="none" dirty="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Shape 431"/>
          <p:cNvSpPr txBox="1">
            <a:spLocks noGrp="1"/>
          </p:cNvSpPr>
          <p:nvPr>
            <p:ph type="sldNum" idx="12"/>
          </p:nvPr>
        </p:nvSpPr>
        <p:spPr>
          <a:xfrm>
            <a:off x="4020464" y="9722503"/>
            <a:ext cx="3073154" cy="50147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Times New Roman" panose="02020603050405020304"/>
              <a:buNone/>
            </a:pPr>
            <a:fld id="{00000000-1234-1234-1234-123412341234}" type="slidenum">
              <a:rPr lang="en-US" altLang="zh-CN" sz="1300" b="0" i="0" u="none" strike="noStrike" cap="none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</a:fld>
            <a:endParaRPr lang="zh-CN" sz="1300" b="0" i="0" u="none" strike="noStrike" cap="none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432" name="Shape 432"/>
          <p:cNvSpPr>
            <a:spLocks noGrp="1" noRot="1" noChangeAspect="1"/>
          </p:cNvSpPr>
          <p:nvPr>
            <p:ph type="sldImg" idx="2"/>
          </p:nvPr>
        </p:nvSpPr>
        <p:spPr>
          <a:xfrm>
            <a:off x="141288" y="777875"/>
            <a:ext cx="6819900" cy="383698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433" name="Shape 433"/>
          <p:cNvSpPr txBox="1">
            <a:spLocks noGrp="1"/>
          </p:cNvSpPr>
          <p:nvPr>
            <p:ph type="body" idx="1"/>
          </p:nvPr>
        </p:nvSpPr>
        <p:spPr>
          <a:xfrm>
            <a:off x="710108" y="4861251"/>
            <a:ext cx="5676386" cy="459835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 panose="020B0604020202020204"/>
              <a:buNone/>
            </a:pPr>
            <a:endParaRPr lang="zh-CN" sz="1200" b="1" i="0" u="none" strike="noStrike" cap="none" dirty="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Shape 431"/>
          <p:cNvSpPr txBox="1">
            <a:spLocks noGrp="1"/>
          </p:cNvSpPr>
          <p:nvPr>
            <p:ph type="sldNum" idx="12"/>
          </p:nvPr>
        </p:nvSpPr>
        <p:spPr>
          <a:xfrm>
            <a:off x="4020464" y="9722503"/>
            <a:ext cx="3073154" cy="50147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Times New Roman" panose="02020603050405020304"/>
              <a:buNone/>
            </a:pPr>
            <a:fld id="{00000000-1234-1234-1234-123412341234}" type="slidenum">
              <a:rPr lang="en-US" altLang="zh-CN" sz="1300" b="0" i="0" u="none" strike="noStrike" cap="none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</a:fld>
            <a:endParaRPr lang="zh-CN" sz="1300" b="0" i="0" u="none" strike="noStrike" cap="none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432" name="Shape 432"/>
          <p:cNvSpPr>
            <a:spLocks noGrp="1" noRot="1" noChangeAspect="1"/>
          </p:cNvSpPr>
          <p:nvPr>
            <p:ph type="sldImg" idx="2"/>
          </p:nvPr>
        </p:nvSpPr>
        <p:spPr>
          <a:xfrm>
            <a:off x="141288" y="777875"/>
            <a:ext cx="6819900" cy="383698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433" name="Shape 433"/>
          <p:cNvSpPr txBox="1">
            <a:spLocks noGrp="1"/>
          </p:cNvSpPr>
          <p:nvPr>
            <p:ph type="body" idx="1"/>
          </p:nvPr>
        </p:nvSpPr>
        <p:spPr>
          <a:xfrm>
            <a:off x="710108" y="4861251"/>
            <a:ext cx="5676386" cy="459835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 panose="020B0604020202020204"/>
              <a:buNone/>
            </a:pPr>
            <a:endParaRPr lang="zh-CN" sz="1200" b="1" i="0" u="none" strike="noStrike" cap="none" dirty="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Shape 431"/>
          <p:cNvSpPr txBox="1">
            <a:spLocks noGrp="1"/>
          </p:cNvSpPr>
          <p:nvPr>
            <p:ph type="sldNum" idx="12"/>
          </p:nvPr>
        </p:nvSpPr>
        <p:spPr>
          <a:xfrm>
            <a:off x="4020464" y="9722503"/>
            <a:ext cx="3073154" cy="50147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Times New Roman" panose="02020603050405020304"/>
              <a:buNone/>
            </a:pPr>
            <a:fld id="{00000000-1234-1234-1234-123412341234}" type="slidenum">
              <a:rPr lang="en-US" altLang="zh-CN" sz="1300" b="0" i="0" u="none" strike="noStrike" cap="none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</a:fld>
            <a:endParaRPr lang="zh-CN" sz="1300" b="0" i="0" u="none" strike="noStrike" cap="none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432" name="Shape 432"/>
          <p:cNvSpPr>
            <a:spLocks noGrp="1" noRot="1" noChangeAspect="1"/>
          </p:cNvSpPr>
          <p:nvPr>
            <p:ph type="sldImg" idx="2"/>
          </p:nvPr>
        </p:nvSpPr>
        <p:spPr>
          <a:xfrm>
            <a:off x="141288" y="777875"/>
            <a:ext cx="6819900" cy="383698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433" name="Shape 433"/>
          <p:cNvSpPr txBox="1">
            <a:spLocks noGrp="1"/>
          </p:cNvSpPr>
          <p:nvPr>
            <p:ph type="body" idx="1"/>
          </p:nvPr>
        </p:nvSpPr>
        <p:spPr>
          <a:xfrm>
            <a:off x="710108" y="4861251"/>
            <a:ext cx="5676386" cy="459835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 panose="020B0604020202020204"/>
              <a:buNone/>
            </a:pPr>
            <a:endParaRPr lang="zh-CN" sz="1200" b="1" i="0" u="none" strike="noStrike" cap="none" dirty="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Shape 431"/>
          <p:cNvSpPr txBox="1">
            <a:spLocks noGrp="1"/>
          </p:cNvSpPr>
          <p:nvPr>
            <p:ph type="sldNum" idx="12"/>
          </p:nvPr>
        </p:nvSpPr>
        <p:spPr>
          <a:xfrm>
            <a:off x="4020464" y="9722503"/>
            <a:ext cx="3073154" cy="50147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Times New Roman" panose="02020603050405020304"/>
              <a:buNone/>
            </a:pPr>
            <a:fld id="{00000000-1234-1234-1234-123412341234}" type="slidenum">
              <a:rPr lang="en-US" altLang="zh-CN" sz="1300" b="0" i="0" u="none" strike="noStrike" cap="none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</a:fld>
            <a:endParaRPr lang="zh-CN" sz="1300" b="0" i="0" u="none" strike="noStrike" cap="none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432" name="Shape 432"/>
          <p:cNvSpPr>
            <a:spLocks noGrp="1" noRot="1" noChangeAspect="1"/>
          </p:cNvSpPr>
          <p:nvPr>
            <p:ph type="sldImg" idx="2"/>
          </p:nvPr>
        </p:nvSpPr>
        <p:spPr>
          <a:xfrm>
            <a:off x="141288" y="777875"/>
            <a:ext cx="6819900" cy="383698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433" name="Shape 433"/>
          <p:cNvSpPr txBox="1">
            <a:spLocks noGrp="1"/>
          </p:cNvSpPr>
          <p:nvPr>
            <p:ph type="body" idx="1"/>
          </p:nvPr>
        </p:nvSpPr>
        <p:spPr>
          <a:xfrm>
            <a:off x="710108" y="4861251"/>
            <a:ext cx="5676386" cy="459835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 panose="020B0604020202020204"/>
              <a:buNone/>
            </a:pPr>
            <a:endParaRPr lang="zh-CN" sz="1200" b="1" i="0" u="none" strike="noStrike" cap="none" dirty="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Shape 431"/>
          <p:cNvSpPr txBox="1">
            <a:spLocks noGrp="1"/>
          </p:cNvSpPr>
          <p:nvPr>
            <p:ph type="sldNum" idx="12"/>
          </p:nvPr>
        </p:nvSpPr>
        <p:spPr>
          <a:xfrm>
            <a:off x="4020464" y="9722503"/>
            <a:ext cx="3073154" cy="50147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Times New Roman" panose="02020603050405020304"/>
              <a:buNone/>
            </a:pPr>
            <a:fld id="{00000000-1234-1234-1234-123412341234}" type="slidenum">
              <a:rPr lang="en-US" altLang="zh-CN" sz="1300" b="0" i="0" u="none" strike="noStrike" cap="none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</a:fld>
            <a:endParaRPr lang="zh-CN" sz="1300" b="0" i="0" u="none" strike="noStrike" cap="none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432" name="Shape 432"/>
          <p:cNvSpPr>
            <a:spLocks noGrp="1" noRot="1" noChangeAspect="1"/>
          </p:cNvSpPr>
          <p:nvPr>
            <p:ph type="sldImg" idx="2"/>
          </p:nvPr>
        </p:nvSpPr>
        <p:spPr>
          <a:xfrm>
            <a:off x="141288" y="777875"/>
            <a:ext cx="6819900" cy="383698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433" name="Shape 433"/>
          <p:cNvSpPr txBox="1">
            <a:spLocks noGrp="1"/>
          </p:cNvSpPr>
          <p:nvPr>
            <p:ph type="body" idx="1"/>
          </p:nvPr>
        </p:nvSpPr>
        <p:spPr>
          <a:xfrm>
            <a:off x="710108" y="4861251"/>
            <a:ext cx="5676386" cy="459835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 panose="020B0604020202020204"/>
              <a:buNone/>
            </a:pPr>
            <a:endParaRPr lang="zh-CN" sz="1200" b="1" i="0" u="none" strike="noStrike" cap="none" dirty="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Shape 431"/>
          <p:cNvSpPr txBox="1">
            <a:spLocks noGrp="1"/>
          </p:cNvSpPr>
          <p:nvPr>
            <p:ph type="sldNum" idx="12"/>
          </p:nvPr>
        </p:nvSpPr>
        <p:spPr>
          <a:xfrm>
            <a:off x="4020464" y="9722503"/>
            <a:ext cx="3073154" cy="50147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Times New Roman" panose="02020603050405020304"/>
              <a:buNone/>
            </a:pPr>
            <a:fld id="{00000000-1234-1234-1234-123412341234}" type="slidenum">
              <a:rPr lang="en-US" altLang="zh-CN" sz="1300" b="0" i="0" u="none" strike="noStrike" cap="none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</a:fld>
            <a:endParaRPr lang="zh-CN" sz="1300" b="0" i="0" u="none" strike="noStrike" cap="none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432" name="Shape 432"/>
          <p:cNvSpPr>
            <a:spLocks noGrp="1" noRot="1" noChangeAspect="1"/>
          </p:cNvSpPr>
          <p:nvPr>
            <p:ph type="sldImg" idx="2"/>
          </p:nvPr>
        </p:nvSpPr>
        <p:spPr>
          <a:xfrm>
            <a:off x="141288" y="777875"/>
            <a:ext cx="6819900" cy="383698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433" name="Shape 433"/>
          <p:cNvSpPr txBox="1">
            <a:spLocks noGrp="1"/>
          </p:cNvSpPr>
          <p:nvPr>
            <p:ph type="body" idx="1"/>
          </p:nvPr>
        </p:nvSpPr>
        <p:spPr>
          <a:xfrm>
            <a:off x="710108" y="4861251"/>
            <a:ext cx="5676386" cy="459835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 panose="020B0604020202020204"/>
              <a:buNone/>
            </a:pPr>
            <a:endParaRPr lang="zh-CN" sz="1200" b="1" i="0" u="none" strike="noStrike" cap="none" dirty="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Shape 431"/>
          <p:cNvSpPr txBox="1">
            <a:spLocks noGrp="1"/>
          </p:cNvSpPr>
          <p:nvPr>
            <p:ph type="sldNum" idx="12"/>
          </p:nvPr>
        </p:nvSpPr>
        <p:spPr>
          <a:xfrm>
            <a:off x="4020464" y="9722503"/>
            <a:ext cx="3073154" cy="50147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Times New Roman" panose="02020603050405020304"/>
              <a:buNone/>
            </a:pPr>
            <a:fld id="{00000000-1234-1234-1234-123412341234}" type="slidenum">
              <a:rPr lang="en-US" altLang="zh-CN" sz="1300" b="0" i="0" u="none" strike="noStrike" cap="none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</a:fld>
            <a:endParaRPr lang="zh-CN" sz="1300" b="0" i="0" u="none" strike="noStrike" cap="none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432" name="Shape 432"/>
          <p:cNvSpPr>
            <a:spLocks noGrp="1" noRot="1" noChangeAspect="1"/>
          </p:cNvSpPr>
          <p:nvPr>
            <p:ph type="sldImg" idx="2"/>
          </p:nvPr>
        </p:nvSpPr>
        <p:spPr>
          <a:xfrm>
            <a:off x="141288" y="777875"/>
            <a:ext cx="6819900" cy="383698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433" name="Shape 433"/>
          <p:cNvSpPr txBox="1">
            <a:spLocks noGrp="1"/>
          </p:cNvSpPr>
          <p:nvPr>
            <p:ph type="body" idx="1"/>
          </p:nvPr>
        </p:nvSpPr>
        <p:spPr>
          <a:xfrm>
            <a:off x="710108" y="4861251"/>
            <a:ext cx="5676386" cy="459835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 panose="020B0604020202020204"/>
              <a:buNone/>
            </a:pPr>
            <a:endParaRPr lang="zh-CN" sz="1200" b="1" i="0" u="none" strike="noStrike" cap="none" dirty="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A152AF-13EE-47B3-87DF-0674289DB9D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A152AF-13EE-47B3-87DF-0674289DB9D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A152AF-13EE-47B3-87DF-0674289DB9D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与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</p:spPr>
        <p:txBody>
          <a:bodyPr anchor="b"/>
          <a:lstStyle/>
          <a:p>
            <a:r>
              <a:t>标题文本</a:t>
            </a:r>
          </a:p>
        </p:txBody>
      </p:sp>
      <p:sp>
        <p:nvSpPr>
          <p:cNvPr id="12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228600" algn="ctr">
              <a:spcBef>
                <a:spcPts val="0"/>
              </a:spcBef>
              <a:buSzTx/>
              <a:buNone/>
              <a:defRPr sz="5400"/>
            </a:lvl2pPr>
            <a:lvl3pPr marL="0" indent="457200" algn="ctr">
              <a:spcBef>
                <a:spcPts val="0"/>
              </a:spcBef>
              <a:buSzTx/>
              <a:buNone/>
              <a:defRPr sz="5400"/>
            </a:lvl3pPr>
            <a:lvl4pPr marL="0" indent="685800" algn="ctr">
              <a:spcBef>
                <a:spcPts val="0"/>
              </a:spcBef>
              <a:buSzTx/>
              <a:buNone/>
              <a:defRPr sz="5400"/>
            </a:lvl4pPr>
            <a:lvl5pPr marL="0" indent="914400" algn="ctr">
              <a:spcBef>
                <a:spcPts val="0"/>
              </a:spcBef>
              <a:buSzTx/>
              <a:buNone/>
              <a:defRPr sz="54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47179" y="3139528"/>
            <a:ext cx="21212837" cy="9032629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SG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SG" altLang="en-US"/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580141" y="336101"/>
            <a:ext cx="23228160" cy="1042651"/>
            <a:chOff x="239714" y="201613"/>
            <a:chExt cx="9602787" cy="574665"/>
          </a:xfrm>
        </p:grpSpPr>
        <p:sp>
          <p:nvSpPr>
            <p:cNvPr id="7" name="Text Box 2"/>
            <p:cNvSpPr txBox="1">
              <a:spLocks noChangeArrowheads="1"/>
            </p:cNvSpPr>
            <p:nvPr userDrawn="1"/>
          </p:nvSpPr>
          <p:spPr bwMode="auto">
            <a:xfrm>
              <a:off x="692150" y="201613"/>
              <a:ext cx="9051925" cy="4857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lIns="90000" tIns="69840" rIns="90000" bIns="45000"/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defTabSz="829310" hangingPunct="0">
                <a:lnSpc>
                  <a:spcPct val="93000"/>
                </a:lnSpc>
                <a:buSzPct val="100000"/>
              </a:pPr>
              <a:endParaRPr lang="en-SG" altLang="en-US" sz="5080" dirty="0">
                <a:solidFill>
                  <a:srgbClr val="666666"/>
                </a:solidFill>
              </a:endParaRPr>
            </a:p>
          </p:txBody>
        </p:sp>
        <p:grpSp>
          <p:nvGrpSpPr>
            <p:cNvPr id="8" name="Group 3"/>
            <p:cNvGrpSpPr/>
            <p:nvPr userDrawn="1"/>
          </p:nvGrpSpPr>
          <p:grpSpPr bwMode="auto">
            <a:xfrm>
              <a:off x="274638" y="725479"/>
              <a:ext cx="9567863" cy="50799"/>
              <a:chOff x="173" y="457"/>
              <a:chExt cx="6027" cy="32"/>
            </a:xfrm>
          </p:grpSpPr>
          <p:sp>
            <p:nvSpPr>
              <p:cNvPr id="9" name="Line 4"/>
              <p:cNvSpPr>
                <a:spLocks noChangeShapeType="1"/>
              </p:cNvSpPr>
              <p:nvPr/>
            </p:nvSpPr>
            <p:spPr bwMode="auto">
              <a:xfrm>
                <a:off x="173" y="480"/>
                <a:ext cx="5925" cy="0"/>
              </a:xfrm>
              <a:prstGeom prst="line">
                <a:avLst/>
              </a:prstGeom>
              <a:noFill/>
              <a:ln w="18360" cap="flat">
                <a:solidFill>
                  <a:srgbClr val="CCCCCC"/>
                </a:solidFill>
                <a:round/>
              </a:ln>
              <a:effectLst/>
            </p:spPr>
            <p:txBody>
              <a:bodyPr/>
              <a:lstStyle/>
              <a:p>
                <a:pPr defTabSz="829310" hangingPunct="0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en-SG" sz="280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" name="Oval 5"/>
              <p:cNvSpPr>
                <a:spLocks noChangeArrowheads="1"/>
              </p:cNvSpPr>
              <p:nvPr/>
            </p:nvSpPr>
            <p:spPr bwMode="auto">
              <a:xfrm>
                <a:off x="6178" y="457"/>
                <a:ext cx="22" cy="32"/>
              </a:xfrm>
              <a:prstGeom prst="ellipse">
                <a:avLst/>
              </a:prstGeom>
              <a:solidFill>
                <a:srgbClr val="CCCCCC"/>
              </a:solidFill>
              <a:ln w="9360" cap="flat">
                <a:solidFill>
                  <a:srgbClr val="CCCCCC"/>
                </a:solidFill>
                <a:round/>
              </a:ln>
              <a:effectLst/>
            </p:spPr>
            <p:txBody>
              <a:bodyPr wrap="none" anchor="ctr"/>
              <a:lstStyle/>
              <a:p>
                <a:pPr defTabSz="829310" hangingPunct="0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en-SG" sz="280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</p:grpSp>
        <p:pic>
          <p:nvPicPr>
            <p:cNvPr id="11" name="Picture 8"/>
            <p:cNvPicPr>
              <a:picLocks noChangeAspect="1" noChangeArrowheads="1"/>
            </p:cNvPicPr>
            <p:nvPr userDrawn="1"/>
          </p:nvPicPr>
          <p:blipFill>
            <a:blip r:embed="rId2" cstate="email"/>
            <a:srcRect/>
            <a:stretch>
              <a:fillRect/>
            </a:stretch>
          </p:blipFill>
          <p:spPr bwMode="auto">
            <a:xfrm>
              <a:off x="239714" y="201614"/>
              <a:ext cx="419100" cy="419100"/>
            </a:xfrm>
            <a:prstGeom prst="rect">
              <a:avLst/>
            </a:prstGeom>
            <a:noFill/>
            <a:ln>
              <a:noFill/>
            </a:ln>
            <a:effectLst/>
          </p:spPr>
        </p:pic>
      </p:grp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1947181" y="596768"/>
            <a:ext cx="21914880" cy="512693"/>
          </a:xfrm>
        </p:spPr>
        <p:txBody>
          <a:bodyPr/>
          <a:lstStyle>
            <a:lvl1pPr algn="l">
              <a:defRPr sz="508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SG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>
            <a:spLocks noGrp="1"/>
          </p:cNvSpPr>
          <p:nvPr>
            <p:ph type="title"/>
          </p:nvPr>
        </p:nvSpPr>
        <p:spPr>
          <a:xfrm>
            <a:off x="1217282" y="547260"/>
            <a:ext cx="21914877" cy="226967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7985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1348105" marR="0" lvl="1" indent="-51816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7985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2073910" marR="0" lvl="2" indent="-414655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7985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2903220" marR="0" lvl="3" indent="-414655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7985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3733165" marR="0" lvl="4" indent="-414655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7985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4562475" marR="0" lvl="5" indent="-414655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7985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5391785" marR="0" lvl="6" indent="-414655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7985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6221730" marR="0" lvl="7" indent="-414655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7985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7051040" marR="0" lvl="8" indent="-414655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7985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3" name="Shape 23"/>
          <p:cNvSpPr txBox="1">
            <a:spLocks noGrp="1"/>
          </p:cNvSpPr>
          <p:nvPr>
            <p:ph type="dt" idx="10"/>
          </p:nvPr>
        </p:nvSpPr>
        <p:spPr>
          <a:xfrm>
            <a:off x="1217280" y="12494753"/>
            <a:ext cx="5652480" cy="92457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 panose="02020603050405020304"/>
              <a:buNone/>
              <a:defRPr sz="3265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1348105" marR="0" lvl="1" indent="-51816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 panose="020B0604020202020204"/>
              <a:buNone/>
              <a:defRPr sz="3265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2073910" marR="0" lvl="2" indent="-414655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 panose="020B0604020202020204"/>
              <a:buNone/>
              <a:defRPr sz="3265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2903220" marR="0" lvl="3" indent="-414655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 panose="020B0604020202020204"/>
              <a:buNone/>
              <a:defRPr sz="3265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3733165" marR="0" lvl="4" indent="-414655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 panose="020B0604020202020204"/>
              <a:buNone/>
              <a:defRPr sz="3265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414782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 panose="020B0604020202020204"/>
              <a:buNone/>
              <a:defRPr sz="3265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497713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 panose="020B0604020202020204"/>
              <a:buNone/>
              <a:defRPr sz="3265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5807075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 panose="020B0604020202020204"/>
              <a:buNone/>
              <a:defRPr sz="3265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6636385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 panose="020B0604020202020204"/>
              <a:buNone/>
              <a:defRPr sz="3265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4" name="Shape 24"/>
          <p:cNvSpPr txBox="1">
            <a:spLocks noGrp="1"/>
          </p:cNvSpPr>
          <p:nvPr>
            <p:ph type="ftr" idx="11"/>
          </p:nvPr>
        </p:nvSpPr>
        <p:spPr>
          <a:xfrm>
            <a:off x="8340482" y="12494753"/>
            <a:ext cx="7703037" cy="92457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 panose="02020603050405020304"/>
              <a:buNone/>
              <a:defRPr sz="3265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1348105" marR="0" lvl="1" indent="-51816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 panose="020B0604020202020204"/>
              <a:buNone/>
              <a:defRPr sz="3265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2073910" marR="0" lvl="2" indent="-414655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 panose="020B0604020202020204"/>
              <a:buNone/>
              <a:defRPr sz="3265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2903220" marR="0" lvl="3" indent="-414655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 panose="020B0604020202020204"/>
              <a:buNone/>
              <a:defRPr sz="3265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3733165" marR="0" lvl="4" indent="-414655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 panose="020B0604020202020204"/>
              <a:buNone/>
              <a:defRPr sz="3265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414782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 panose="020B0604020202020204"/>
              <a:buNone/>
              <a:defRPr sz="3265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497713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 panose="020B0604020202020204"/>
              <a:buNone/>
              <a:defRPr sz="3265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5807075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 panose="020B0604020202020204"/>
              <a:buNone/>
              <a:defRPr sz="3265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6636385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 panose="020B0604020202020204"/>
              <a:buNone/>
              <a:defRPr sz="3265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5" name="Shape 25"/>
          <p:cNvSpPr txBox="1">
            <a:spLocks noGrp="1"/>
          </p:cNvSpPr>
          <p:nvPr>
            <p:ph type="sldNum" idx="12"/>
          </p:nvPr>
        </p:nvSpPr>
        <p:spPr>
          <a:xfrm>
            <a:off x="17483520" y="12494753"/>
            <a:ext cx="5652480" cy="92457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>
              <a:lnSpc>
                <a:spcPct val="93000"/>
              </a:lnSpc>
              <a:buClr>
                <a:srgbClr val="000000"/>
              </a:buClr>
              <a:buSzPct val="25000"/>
            </a:pPr>
            <a:fld id="{00000000-1234-1234-1234-123412341234}" type="slidenum">
              <a:rPr lang="en-US" altLang="zh-CN" sz="3265" smtClean="0"/>
            </a:fld>
            <a:endParaRPr lang="zh-CN" altLang="en-US" sz="3265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showMasterSp="0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255" b="0" i="0">
                <a:solidFill>
                  <a:srgbClr val="F15C39"/>
                </a:solidFill>
                <a:latin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219776" y="7280850"/>
            <a:ext cx="10612052" cy="80021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12563695" y="7280850"/>
            <a:ext cx="10612052" cy="80021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815" b="0" i="0">
                <a:solidFill>
                  <a:srgbClr val="F15D39"/>
                </a:solidFill>
                <a:latin typeface="微软雅黑 Light" panose="020B0502040204020203" charset="-122"/>
                <a:cs typeface="微软雅黑 Light" panose="020B0502040204020203" charset="-122"/>
              </a:defRPr>
            </a:lvl1pPr>
          </a:lstStyle>
          <a:p>
            <a:pPr marL="22860">
              <a:spcBef>
                <a:spcPts val="325"/>
              </a:spcBef>
            </a:pPr>
            <a:r>
              <a:rPr lang="en-US"/>
              <a:t>Private &amp;</a:t>
            </a:r>
            <a:r>
              <a:rPr lang="en-US" spc="136"/>
              <a:t> </a:t>
            </a:r>
            <a:r>
              <a:rPr lang="en-US" spc="18"/>
              <a:t>Confidential</a:t>
            </a:r>
            <a:endParaRPr lang="en-US" spc="18" dirty="0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 dirty="0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>
          <a:xfrm>
            <a:off x="21841975" y="23723729"/>
            <a:ext cx="543739" cy="446597"/>
          </a:xfrm>
        </p:spPr>
        <p:txBody>
          <a:bodyPr lIns="0" tIns="0" rIns="0" bIns="0"/>
          <a:lstStyle>
            <a:lvl1pPr>
              <a:defRPr sz="2900" b="0" i="0">
                <a:solidFill>
                  <a:schemeClr val="bg1"/>
                </a:solidFill>
                <a:latin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marL="49530">
              <a:spcBef>
                <a:spcPts val="355"/>
              </a:spcBef>
            </a:pPr>
            <a:fld id="{81D60167-4931-47E6-BA6A-407CBD079E47}" type="slidenum">
              <a:rPr lang="en-US" altLang="zh-CN" smtClean="0"/>
            </a:fld>
            <a:endParaRPr lang="en-US" altLang="zh-CN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垂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图像"/>
          <p:cNvSpPr>
            <a:spLocks noGrp="1"/>
          </p:cNvSpPr>
          <p:nvPr>
            <p:ph type="pic" sz="half" idx="13"/>
          </p:nvPr>
        </p:nvSpPr>
        <p:spPr>
          <a:xfrm>
            <a:off x="13165980" y="952500"/>
            <a:ext cx="9525001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/>
        </p:txBody>
      </p:sp>
      <p:sp>
        <p:nvSpPr>
          <p:cNvPr id="39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1651000" y="952500"/>
            <a:ext cx="10223500" cy="5549900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r>
              <a:t>标题文本</a:t>
            </a:r>
          </a:p>
        </p:txBody>
      </p:sp>
      <p:sp>
        <p:nvSpPr>
          <p:cNvPr id="40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651000" y="6527800"/>
            <a:ext cx="10223500" cy="57277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228600" algn="ctr">
              <a:spcBef>
                <a:spcPts val="0"/>
              </a:spcBef>
              <a:buSzTx/>
              <a:buNone/>
              <a:defRPr sz="5400"/>
            </a:lvl2pPr>
            <a:lvl3pPr marL="0" indent="457200" algn="ctr">
              <a:spcBef>
                <a:spcPts val="0"/>
              </a:spcBef>
              <a:buSzTx/>
              <a:buNone/>
              <a:defRPr sz="5400"/>
            </a:lvl3pPr>
            <a:lvl4pPr marL="0" indent="685800" algn="ctr">
              <a:spcBef>
                <a:spcPts val="0"/>
              </a:spcBef>
              <a:buSzTx/>
              <a:buNone/>
              <a:defRPr sz="5400"/>
            </a:lvl4pPr>
            <a:lvl5pPr marL="0" indent="914400" algn="ctr">
              <a:spcBef>
                <a:spcPts val="0"/>
              </a:spcBef>
              <a:buSzTx/>
              <a:buNone/>
              <a:defRPr sz="54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 - 顶部对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标题文本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4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标题文本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57" name="正文级别 1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4800"/>
            </a:lvl1pPr>
            <a:lvl2pPr>
              <a:defRPr sz="4800"/>
            </a:lvl2pPr>
            <a:lvl3pPr>
              <a:defRPr sz="4800"/>
            </a:lvl3pPr>
            <a:lvl4pPr>
              <a:defRPr sz="4800"/>
            </a:lvl4pPr>
            <a:lvl5pPr>
              <a:defRPr sz="48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8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、项目符号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图像"/>
          <p:cNvSpPr>
            <a:spLocks noGrp="1"/>
          </p:cNvSpPr>
          <p:nvPr>
            <p:ph type="pic" sz="half" idx="13"/>
          </p:nvPr>
        </p:nvSpPr>
        <p:spPr>
          <a:xfrm>
            <a:off x="13169900" y="3149600"/>
            <a:ext cx="9525000" cy="9296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/>
        </p:txBody>
      </p:sp>
      <p:sp>
        <p:nvSpPr>
          <p:cNvPr id="66" name="标题文本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67" name="正文级别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689100" y="3149600"/>
            <a:ext cx="10223500" cy="9296400"/>
          </a:xfrm>
          <a:prstGeom prst="rect">
            <a:avLst/>
          </a:prstGeom>
        </p:spPr>
        <p:txBody>
          <a:bodyPr/>
          <a:lstStyle>
            <a:lvl1pPr marL="558800" indent="-558800">
              <a:spcBef>
                <a:spcPts val="4500"/>
              </a:spcBef>
              <a:defRPr sz="3800"/>
            </a:lvl1pPr>
            <a:lvl2pPr marL="1117600" indent="-558800">
              <a:spcBef>
                <a:spcPts val="4500"/>
              </a:spcBef>
              <a:defRPr sz="3800"/>
            </a:lvl2pPr>
            <a:lvl3pPr marL="1676400" indent="-558800">
              <a:spcBef>
                <a:spcPts val="4500"/>
              </a:spcBef>
              <a:defRPr sz="3800"/>
            </a:lvl3pPr>
            <a:lvl4pPr marL="2235200" indent="-558800">
              <a:spcBef>
                <a:spcPts val="4500"/>
              </a:spcBef>
              <a:defRPr sz="3800"/>
            </a:lvl4pPr>
            <a:lvl5pPr marL="2794000" indent="-558800">
              <a:spcBef>
                <a:spcPts val="4500"/>
              </a:spcBef>
              <a:defRPr sz="38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68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正文级别 1…"/>
          <p:cNvSpPr txBox="1">
            <a:spLocks noGrp="1"/>
          </p:cNvSpPr>
          <p:nvPr>
            <p:ph type="body" idx="1" hasCustomPrompt="1"/>
          </p:nvPr>
        </p:nvSpPr>
        <p:spPr>
          <a:xfrm>
            <a:off x="1689100" y="1778000"/>
            <a:ext cx="21005800" cy="10160000"/>
          </a:xfrm>
          <a:prstGeom prst="rect">
            <a:avLst/>
          </a:prstGeom>
        </p:spPr>
        <p:txBody>
          <a:bodyPr/>
          <a:lstStyle>
            <a:lvl1pPr>
              <a:defRPr sz="4800"/>
            </a:lvl1pPr>
            <a:lvl2pPr>
              <a:defRPr sz="4800"/>
            </a:lvl2pPr>
            <a:lvl3pPr>
              <a:defRPr sz="4800"/>
            </a:lvl3pPr>
            <a:lvl4pPr>
              <a:defRPr sz="4800"/>
            </a:lvl4pPr>
            <a:lvl5pPr>
              <a:defRPr sz="48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6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3 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图像"/>
          <p:cNvSpPr>
            <a:spLocks noGrp="1"/>
          </p:cNvSpPr>
          <p:nvPr>
            <p:ph type="pic" sz="quarter" idx="13"/>
          </p:nvPr>
        </p:nvSpPr>
        <p:spPr>
          <a:xfrm>
            <a:off x="15760700" y="7048500"/>
            <a:ext cx="7404100" cy="5549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/>
        </p:txBody>
      </p:sp>
      <p:sp>
        <p:nvSpPr>
          <p:cNvPr id="84" name="图像"/>
          <p:cNvSpPr>
            <a:spLocks noGrp="1"/>
          </p:cNvSpPr>
          <p:nvPr>
            <p:ph type="pic" sz="quarter" idx="14"/>
          </p:nvPr>
        </p:nvSpPr>
        <p:spPr>
          <a:xfrm>
            <a:off x="15760700" y="1130300"/>
            <a:ext cx="7404100" cy="5549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/>
        </p:txBody>
      </p:sp>
      <p:sp>
        <p:nvSpPr>
          <p:cNvPr id="85" name="图像"/>
          <p:cNvSpPr>
            <a:spLocks noGrp="1"/>
          </p:cNvSpPr>
          <p:nvPr>
            <p:ph type="pic" idx="15"/>
          </p:nvPr>
        </p:nvSpPr>
        <p:spPr>
          <a:xfrm>
            <a:off x="1206500" y="1130300"/>
            <a:ext cx="14173200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/>
        </p:txBody>
      </p:sp>
      <p:sp>
        <p:nvSpPr>
          <p:cNvPr id="86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引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2387600" y="8953500"/>
            <a:ext cx="19621500" cy="58552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200" i="1"/>
            </a:lvl1pPr>
          </a:lstStyle>
          <a:p>
            <a:r>
              <a:t>–Johnny Appleseed</a:t>
            </a:r>
          </a:p>
        </p:txBody>
      </p:sp>
      <p:sp>
        <p:nvSpPr>
          <p:cNvPr id="94" name="“在此键入引文。”"/>
          <p:cNvSpPr txBox="1">
            <a:spLocks noGrp="1"/>
          </p:cNvSpPr>
          <p:nvPr>
            <p:ph type="body" sz="quarter" idx="14" hasCustomPrompt="1"/>
          </p:nvPr>
        </p:nvSpPr>
        <p:spPr>
          <a:xfrm>
            <a:off x="2387600" y="6013450"/>
            <a:ext cx="19621500" cy="9525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8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“在此键入引文。”</a:t>
            </a:r>
          </a:p>
        </p:txBody>
      </p:sp>
      <p:sp>
        <p:nvSpPr>
          <p:cNvPr id="9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图像"/>
          <p:cNvSpPr>
            <a:spLocks noGrp="1"/>
          </p:cNvSpPr>
          <p:nvPr>
            <p:ph type="pic" idx="13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/>
        </p:txBody>
      </p:sp>
      <p:sp>
        <p:nvSpPr>
          <p:cNvPr id="10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文本"/>
          <p:cNvSpPr txBox="1">
            <a:spLocks noGrp="1"/>
          </p:cNvSpPr>
          <p:nvPr>
            <p:ph type="title"/>
          </p:nvPr>
        </p:nvSpPr>
        <p:spPr>
          <a:xfrm>
            <a:off x="1689100" y="355600"/>
            <a:ext cx="21005800" cy="22860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/>
          <a:p>
            <a:r>
              <a:t>标题文本</a:t>
            </a:r>
          </a:p>
        </p:txBody>
      </p:sp>
      <p:sp>
        <p:nvSpPr>
          <p:cNvPr id="3" name="正文级别 1…"/>
          <p:cNvSpPr txBox="1">
            <a:spLocks noGrp="1"/>
          </p:cNvSpPr>
          <p:nvPr>
            <p:ph type="body" idx="1"/>
          </p:nvPr>
        </p:nvSpPr>
        <p:spPr>
          <a:xfrm>
            <a:off x="1689100" y="3149600"/>
            <a:ext cx="21005800" cy="92964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63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127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90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254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317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381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444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508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571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13.xml"/><Relationship Id="rId4" Type="http://schemas.openxmlformats.org/officeDocument/2006/relationships/image" Target="../media/image24.png"/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hyperlink" Target="https://www.fuhaodq.com/emoji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13.xml"/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1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12.jpeg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1.xml"/><Relationship Id="rId8" Type="http://schemas.openxmlformats.org/officeDocument/2006/relationships/slideLayout" Target="../slideLayouts/slideLayout12.xml"/><Relationship Id="rId7" Type="http://schemas.openxmlformats.org/officeDocument/2006/relationships/image" Target="../media/image38.png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39.png"/><Relationship Id="rId1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6.svg"/><Relationship Id="rId2" Type="http://schemas.openxmlformats.org/officeDocument/2006/relationships/image" Target="../media/image40.png"/><Relationship Id="rId1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12.jpe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2.xml"/><Relationship Id="rId8" Type="http://schemas.openxmlformats.org/officeDocument/2006/relationships/slideLayout" Target="../slideLayouts/slideLayout10.xml"/><Relationship Id="rId7" Type="http://schemas.openxmlformats.org/officeDocument/2006/relationships/image" Target="../media/image3.svg"/><Relationship Id="rId6" Type="http://schemas.openxmlformats.org/officeDocument/2006/relationships/image" Target="../media/image8.png"/><Relationship Id="rId5" Type="http://schemas.openxmlformats.org/officeDocument/2006/relationships/image" Target="../media/image2.svg"/><Relationship Id="rId4" Type="http://schemas.openxmlformats.org/officeDocument/2006/relationships/image" Target="../media/image7.png"/><Relationship Id="rId3" Type="http://schemas.openxmlformats.org/officeDocument/2006/relationships/image" Target="../media/image1.svg"/><Relationship Id="rId2" Type="http://schemas.openxmlformats.org/officeDocument/2006/relationships/image" Target="../media/image6.png"/><Relationship Id="rId1" Type="http://schemas.openxmlformats.org/officeDocument/2006/relationships/image" Target="../media/image5.emf"/></Relationships>
</file>

<file path=ppt/slides/_rels/slide2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45.png"/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46.png"/><Relationship Id="rId1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12.jpe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47.png"/><Relationship Id="rId1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0.xml"/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49.png"/><Relationship Id="rId3" Type="http://schemas.openxmlformats.org/officeDocument/2006/relationships/image" Target="../media/image31.png"/><Relationship Id="rId2" Type="http://schemas.openxmlformats.org/officeDocument/2006/relationships/image" Target="../media/image48.png"/><Relationship Id="rId1" Type="http://schemas.openxmlformats.org/officeDocument/2006/relationships/image" Target="../media/image1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12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image" Target="../media/image50.png"/><Relationship Id="rId1" Type="http://schemas.openxmlformats.org/officeDocument/2006/relationships/image" Target="../media/image16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5.emf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16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5.emf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10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5.e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12.jpe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5.svg"/><Relationship Id="rId8" Type="http://schemas.openxmlformats.org/officeDocument/2006/relationships/image" Target="../media/image19.png"/><Relationship Id="rId7" Type="http://schemas.openxmlformats.org/officeDocument/2006/relationships/image" Target="../media/image4.svg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1" Type="http://schemas.openxmlformats.org/officeDocument/2006/relationships/notesSlide" Target="../notesSlides/notesSlide6.xml"/><Relationship Id="rId10" Type="http://schemas.openxmlformats.org/officeDocument/2006/relationships/slideLayout" Target="../slideLayouts/slideLayout11.xml"/><Relationship Id="rId1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1.xml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000" y="0"/>
            <a:ext cx="24511000" cy="13789521"/>
          </a:xfrm>
          <a:prstGeom prst="rect">
            <a:avLst/>
          </a:prstGeom>
        </p:spPr>
      </p:pic>
      <p:pic>
        <p:nvPicPr>
          <p:cNvPr id="7" name="pasted-image.pdf" descr="pasted-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33858" y="-322046"/>
            <a:ext cx="27451715" cy="1510092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20" name="pasted-image.pdf" descr="pasted-image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7694" y="2272330"/>
            <a:ext cx="2908612" cy="371656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21" name="Shape 49"/>
          <p:cNvSpPr txBox="1"/>
          <p:nvPr/>
        </p:nvSpPr>
        <p:spPr>
          <a:xfrm>
            <a:off x="2349568" y="6658189"/>
            <a:ext cx="19837453" cy="4026570"/>
          </a:xfrm>
          <a:prstGeom prst="rect">
            <a:avLst/>
          </a:prstGeom>
          <a:ln w="12700">
            <a:miter lim="400000"/>
          </a:ln>
        </p:spPr>
        <p:txBody>
          <a:bodyPr wrap="square" lIns="44999" tIns="44999" rIns="44999" bIns="44999">
            <a:spAutoFit/>
          </a:bodyPr>
          <a:lstStyle>
            <a:lvl1pPr defTabSz="914400">
              <a:lnSpc>
                <a:spcPct val="93000"/>
              </a:lnSpc>
              <a:defRPr sz="96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zh-CN" altLang="en-US" sz="115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微软雅黑" panose="020B0503020204020204" pitchFamily="34" charset="-122"/>
              </a:rPr>
              <a:t>进阶运营技巧</a:t>
            </a:r>
            <a:endParaRPr lang="en-US" altLang="zh-CN" sz="11500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微软雅黑" panose="020B0503020204020204" pitchFamily="34" charset="-122"/>
            </a:endParaRPr>
          </a:p>
          <a:p>
            <a:r>
              <a:rPr lang="zh-CN" altLang="en-US" sz="80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微软雅黑" panose="020B0503020204020204" pitchFamily="34" charset="-122"/>
              </a:rPr>
              <a:t>（提高产品与店铺转化）</a:t>
            </a:r>
            <a:endParaRPr lang="en-US" altLang="zh-CN" sz="8000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微软雅黑" panose="020B0503020204020204" pitchFamily="34" charset="-122"/>
            </a:endParaRPr>
          </a:p>
          <a:p>
            <a:endParaRPr lang="zh-CN" altLang="en-US" sz="8000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微软雅黑" panose="020B0503020204020204" pitchFamily="34" charset="-122"/>
            </a:endParaRPr>
          </a:p>
        </p:txBody>
      </p:sp>
      <p:sp>
        <p:nvSpPr>
          <p:cNvPr id="2" name="任意多边形: 形状 1"/>
          <p:cNvSpPr/>
          <p:nvPr/>
        </p:nvSpPr>
        <p:spPr>
          <a:xfrm>
            <a:off x="-1447800" y="7581900"/>
            <a:ext cx="19469100" cy="4381500"/>
          </a:xfrm>
          <a:custGeom>
            <a:avLst/>
            <a:gdLst>
              <a:gd name="connsiteX0" fmla="*/ 19469100 w 19469100"/>
              <a:gd name="connsiteY0" fmla="*/ 4381500 h 4381500"/>
              <a:gd name="connsiteX1" fmla="*/ 0 w 19469100"/>
              <a:gd name="connsiteY1" fmla="*/ 0 h 438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469100" h="4381500">
                <a:moveTo>
                  <a:pt x="19469100" y="4381500"/>
                </a:moveTo>
                <a:cubicBezTo>
                  <a:pt x="11139487" y="2363787"/>
                  <a:pt x="2809875" y="346075"/>
                  <a:pt x="0" y="0"/>
                </a:cubicBezTo>
              </a:path>
            </a:pathLst>
          </a:cu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669" y="12881069"/>
            <a:ext cx="23859621" cy="593093"/>
          </a:xfrm>
          <a:custGeom>
            <a:avLst/>
            <a:gdLst/>
            <a:ahLst/>
            <a:cxnLst/>
            <a:rect l="l" t="t" r="r" b="b"/>
            <a:pathLst>
              <a:path w="13155930" h="327025">
                <a:moveTo>
                  <a:pt x="13155498" y="0"/>
                </a:moveTo>
                <a:lnTo>
                  <a:pt x="12997624" y="0"/>
                </a:lnTo>
                <a:lnTo>
                  <a:pt x="12952110" y="7340"/>
                </a:lnTo>
                <a:lnTo>
                  <a:pt x="12912583" y="27781"/>
                </a:lnTo>
                <a:lnTo>
                  <a:pt x="12881413" y="58951"/>
                </a:lnTo>
                <a:lnTo>
                  <a:pt x="12860972" y="98478"/>
                </a:lnTo>
                <a:lnTo>
                  <a:pt x="12853631" y="143992"/>
                </a:lnTo>
                <a:lnTo>
                  <a:pt x="12853631" y="272834"/>
                </a:lnTo>
                <a:lnTo>
                  <a:pt x="0" y="272834"/>
                </a:lnTo>
                <a:lnTo>
                  <a:pt x="0" y="326834"/>
                </a:lnTo>
                <a:lnTo>
                  <a:pt x="13155498" y="326834"/>
                </a:lnTo>
                <a:lnTo>
                  <a:pt x="13155498" y="0"/>
                </a:lnTo>
                <a:close/>
              </a:path>
            </a:pathLst>
          </a:custGeom>
          <a:solidFill>
            <a:srgbClr val="F15D39"/>
          </a:solidFill>
        </p:spPr>
        <p:txBody>
          <a:bodyPr wrap="square" lIns="0" tIns="0" rIns="0" bIns="0" rtlCol="0"/>
          <a:lstStyle/>
          <a:p>
            <a:endParaRPr sz="5440"/>
          </a:p>
        </p:txBody>
      </p:sp>
      <p:sp>
        <p:nvSpPr>
          <p:cNvPr id="22" name="object 22"/>
          <p:cNvSpPr txBox="1">
            <a:spLocks noGrp="1"/>
          </p:cNvSpPr>
          <p:nvPr>
            <p:ph type="sldNum" sz="quarter" idx="7"/>
          </p:nvPr>
        </p:nvSpPr>
        <p:spPr>
          <a:xfrm>
            <a:off x="23323213" y="12920306"/>
            <a:ext cx="550483" cy="491950"/>
          </a:xfrm>
          <a:prstGeom prst="rect">
            <a:avLst/>
          </a:prstGeom>
        </p:spPr>
        <p:txBody>
          <a:bodyPr vert="horz" wrap="square" lIns="0" tIns="44914" rIns="0" bIns="0" rtlCol="0">
            <a:spAutoFit/>
          </a:bodyPr>
          <a:lstStyle/>
          <a:p>
            <a:pPr marL="49530">
              <a:spcBef>
                <a:spcPts val="355"/>
              </a:spcBef>
            </a:pPr>
            <a:r>
              <a:rPr lang="en-US" altLang="zh-CN" dirty="0"/>
              <a:t>12</a:t>
            </a:r>
            <a:endParaRPr dirty="0"/>
          </a:p>
        </p:txBody>
      </p:sp>
      <p:sp>
        <p:nvSpPr>
          <p:cNvPr id="45" name="Google Shape;57;p7"/>
          <p:cNvSpPr txBox="1"/>
          <p:nvPr/>
        </p:nvSpPr>
        <p:spPr>
          <a:xfrm>
            <a:off x="526120" y="526967"/>
            <a:ext cx="8713552" cy="8047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3033" rIns="0" bIns="0" anchor="t" anchorCtr="0">
            <a:noAutofit/>
          </a:bodyPr>
          <a:lstStyle/>
          <a:p>
            <a:pPr lvl="0"/>
            <a:r>
              <a:rPr lang="zh-CN" altLang="zh-CN" sz="5080" dirty="0">
                <a:solidFill>
                  <a:srgbClr val="F15C39"/>
                </a:solidFill>
              </a:rPr>
              <a:t>善用小图标，美化分类标题</a:t>
            </a:r>
            <a:endParaRPr sz="5080" dirty="0">
              <a:solidFill>
                <a:srgbClr val="F15C39"/>
              </a:solidFill>
              <a:sym typeface="Arial" panose="020B0604020202020204"/>
            </a:endParaRPr>
          </a:p>
        </p:txBody>
      </p:sp>
      <p:sp>
        <p:nvSpPr>
          <p:cNvPr id="47" name="Google Shape;59;p7"/>
          <p:cNvSpPr/>
          <p:nvPr/>
        </p:nvSpPr>
        <p:spPr>
          <a:xfrm>
            <a:off x="7677" y="434698"/>
            <a:ext cx="315549" cy="989256"/>
          </a:xfrm>
          <a:custGeom>
            <a:avLst/>
            <a:gdLst/>
            <a:ahLst/>
            <a:cxnLst/>
            <a:rect l="l" t="t" r="r" b="b"/>
            <a:pathLst>
              <a:path w="173990" h="545465" extrusionOk="0">
                <a:moveTo>
                  <a:pt x="173570" y="545033"/>
                </a:moveTo>
                <a:lnTo>
                  <a:pt x="0" y="545033"/>
                </a:lnTo>
                <a:lnTo>
                  <a:pt x="0" y="0"/>
                </a:lnTo>
                <a:lnTo>
                  <a:pt x="173570" y="0"/>
                </a:lnTo>
                <a:lnTo>
                  <a:pt x="173570" y="545033"/>
                </a:lnTo>
                <a:close/>
              </a:path>
            </a:pathLst>
          </a:custGeom>
          <a:solidFill>
            <a:srgbClr val="F15C3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l"/>
            <a:endParaRPr sz="3265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234436" y="2706973"/>
            <a:ext cx="15481720" cy="2368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dirty="0"/>
              <a:t>使用小图标可以给生硬的标题带来一些时尚趣味感，同时起到装修店铺的作用。具体使用方法：</a:t>
            </a:r>
            <a:endParaRPr lang="en-US" altLang="zh-CN" sz="2800" dirty="0"/>
          </a:p>
          <a:p>
            <a:pPr marL="457200" indent="-457200" algn="l">
              <a:buFont typeface="Wingdings" panose="05000000000000000000" pitchFamily="2" charset="2"/>
              <a:buChar char="l"/>
            </a:pPr>
            <a:r>
              <a:rPr lang="zh-CN" altLang="en-US" sz="2800" dirty="0"/>
              <a:t>方法一：网上搜“符号”，找网址，图标市场：</a:t>
            </a:r>
            <a:r>
              <a:rPr lang="en-US" altLang="zh-CN" sz="2800" dirty="0">
                <a:hlinkClick r:id="rId1"/>
              </a:rPr>
              <a:t>https://www.fuhaodq.com/emoji/</a:t>
            </a:r>
            <a:endParaRPr lang="en-US" altLang="zh-CN" sz="2800" dirty="0"/>
          </a:p>
          <a:p>
            <a:pPr marL="457200" indent="-457200" algn="l">
              <a:buFont typeface="Wingdings" panose="05000000000000000000" pitchFamily="2" charset="2"/>
              <a:buChar char="l"/>
            </a:pPr>
            <a:r>
              <a:rPr lang="zh-CN" altLang="en-US" sz="2800" dirty="0"/>
              <a:t>方法二：</a:t>
            </a:r>
            <a:r>
              <a:rPr lang="zh-CN" altLang="en-US" sz="3600" dirty="0">
                <a:solidFill>
                  <a:srgbClr val="FF0000"/>
                </a:solidFill>
              </a:rPr>
              <a:t>微软输入法</a:t>
            </a:r>
            <a:r>
              <a:rPr lang="zh-CN" altLang="en-US" sz="2800" dirty="0"/>
              <a:t>，点击后面的图形标识</a:t>
            </a:r>
            <a:endParaRPr lang="en-US" altLang="zh-CN" sz="2800" dirty="0"/>
          </a:p>
          <a:p>
            <a:pPr marL="457200" indent="-457200" algn="l">
              <a:buFont typeface="Wingdings" panose="05000000000000000000" pitchFamily="2" charset="2"/>
              <a:buChar char="l"/>
            </a:pPr>
            <a:endParaRPr lang="en-US" altLang="zh-CN" sz="2800" dirty="0"/>
          </a:p>
          <a:p>
            <a:pPr marL="457200" indent="-457200" algn="l">
              <a:buFont typeface="Wingdings" panose="05000000000000000000" pitchFamily="2" charset="2"/>
              <a:buChar char="l"/>
            </a:pPr>
            <a:endParaRPr lang="en-US" altLang="zh-CN" sz="2800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6663" y="5183939"/>
            <a:ext cx="9976427" cy="1396192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1855" y="7652982"/>
            <a:ext cx="9336084" cy="198748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7932" y="2668873"/>
            <a:ext cx="3048751" cy="754042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669" y="12881069"/>
            <a:ext cx="23859621" cy="593093"/>
          </a:xfrm>
          <a:custGeom>
            <a:avLst/>
            <a:gdLst/>
            <a:ahLst/>
            <a:cxnLst/>
            <a:rect l="l" t="t" r="r" b="b"/>
            <a:pathLst>
              <a:path w="13155930" h="327025">
                <a:moveTo>
                  <a:pt x="13155498" y="0"/>
                </a:moveTo>
                <a:lnTo>
                  <a:pt x="12997624" y="0"/>
                </a:lnTo>
                <a:lnTo>
                  <a:pt x="12952110" y="7340"/>
                </a:lnTo>
                <a:lnTo>
                  <a:pt x="12912583" y="27781"/>
                </a:lnTo>
                <a:lnTo>
                  <a:pt x="12881413" y="58951"/>
                </a:lnTo>
                <a:lnTo>
                  <a:pt x="12860972" y="98478"/>
                </a:lnTo>
                <a:lnTo>
                  <a:pt x="12853631" y="143992"/>
                </a:lnTo>
                <a:lnTo>
                  <a:pt x="12853631" y="272834"/>
                </a:lnTo>
                <a:lnTo>
                  <a:pt x="0" y="272834"/>
                </a:lnTo>
                <a:lnTo>
                  <a:pt x="0" y="326834"/>
                </a:lnTo>
                <a:lnTo>
                  <a:pt x="13155498" y="326834"/>
                </a:lnTo>
                <a:lnTo>
                  <a:pt x="13155498" y="0"/>
                </a:lnTo>
                <a:close/>
              </a:path>
            </a:pathLst>
          </a:custGeom>
          <a:solidFill>
            <a:srgbClr val="F15D39"/>
          </a:solidFill>
        </p:spPr>
        <p:txBody>
          <a:bodyPr wrap="square" lIns="0" tIns="0" rIns="0" bIns="0" rtlCol="0"/>
          <a:lstStyle/>
          <a:p>
            <a:endParaRPr sz="5440"/>
          </a:p>
        </p:txBody>
      </p:sp>
      <p:sp>
        <p:nvSpPr>
          <p:cNvPr id="22" name="object 22"/>
          <p:cNvSpPr txBox="1">
            <a:spLocks noGrp="1"/>
          </p:cNvSpPr>
          <p:nvPr>
            <p:ph type="sldNum" sz="quarter" idx="7"/>
          </p:nvPr>
        </p:nvSpPr>
        <p:spPr>
          <a:xfrm>
            <a:off x="23323213" y="12920306"/>
            <a:ext cx="550483" cy="491950"/>
          </a:xfrm>
          <a:prstGeom prst="rect">
            <a:avLst/>
          </a:prstGeom>
        </p:spPr>
        <p:txBody>
          <a:bodyPr vert="horz" wrap="square" lIns="0" tIns="44914" rIns="0" bIns="0" rtlCol="0">
            <a:spAutoFit/>
          </a:bodyPr>
          <a:lstStyle/>
          <a:p>
            <a:pPr marL="49530">
              <a:spcBef>
                <a:spcPts val="355"/>
              </a:spcBef>
            </a:pPr>
            <a:r>
              <a:rPr lang="en-US" altLang="zh-CN" dirty="0"/>
              <a:t>14</a:t>
            </a:r>
            <a:endParaRPr dirty="0"/>
          </a:p>
        </p:txBody>
      </p:sp>
      <p:sp>
        <p:nvSpPr>
          <p:cNvPr id="45" name="Google Shape;57;p7"/>
          <p:cNvSpPr txBox="1"/>
          <p:nvPr/>
        </p:nvSpPr>
        <p:spPr>
          <a:xfrm>
            <a:off x="526119" y="526967"/>
            <a:ext cx="15482305" cy="8047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3033" rIns="0" bIns="0" anchor="t" anchorCtr="0">
            <a:noAutofit/>
          </a:bodyPr>
          <a:lstStyle/>
          <a:p>
            <a:pPr lvl="0"/>
            <a:r>
              <a:rPr lang="zh-CN" altLang="zh-CN" sz="5080" dirty="0">
                <a:solidFill>
                  <a:srgbClr val="F15C39"/>
                </a:solidFill>
              </a:rPr>
              <a:t>结合超低价格优势做粉丝专区，清仓专区</a:t>
            </a:r>
            <a:r>
              <a:rPr lang="zh-CN" altLang="en-US" sz="5080" dirty="0">
                <a:solidFill>
                  <a:srgbClr val="F15C39"/>
                </a:solidFill>
              </a:rPr>
              <a:t>、限时特惠</a:t>
            </a:r>
            <a:endParaRPr sz="5080" dirty="0">
              <a:solidFill>
                <a:srgbClr val="F15C39"/>
              </a:solidFill>
              <a:sym typeface="Arial" panose="020B0604020202020204"/>
            </a:endParaRPr>
          </a:p>
        </p:txBody>
      </p:sp>
      <p:sp>
        <p:nvSpPr>
          <p:cNvPr id="47" name="Google Shape;59;p7"/>
          <p:cNvSpPr/>
          <p:nvPr/>
        </p:nvSpPr>
        <p:spPr>
          <a:xfrm>
            <a:off x="7677" y="434698"/>
            <a:ext cx="315549" cy="989256"/>
          </a:xfrm>
          <a:custGeom>
            <a:avLst/>
            <a:gdLst/>
            <a:ahLst/>
            <a:cxnLst/>
            <a:rect l="l" t="t" r="r" b="b"/>
            <a:pathLst>
              <a:path w="173990" h="545465" extrusionOk="0">
                <a:moveTo>
                  <a:pt x="173570" y="545033"/>
                </a:moveTo>
                <a:lnTo>
                  <a:pt x="0" y="545033"/>
                </a:lnTo>
                <a:lnTo>
                  <a:pt x="0" y="0"/>
                </a:lnTo>
                <a:lnTo>
                  <a:pt x="173570" y="0"/>
                </a:lnTo>
                <a:lnTo>
                  <a:pt x="173570" y="545033"/>
                </a:lnTo>
                <a:close/>
              </a:path>
            </a:pathLst>
          </a:custGeom>
          <a:solidFill>
            <a:srgbClr val="F15C3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l"/>
            <a:endParaRPr sz="3265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58849" y="2067111"/>
            <a:ext cx="21957259" cy="48285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dirty="0"/>
              <a:t>大折扣、低价格往往是吸引顾客的第一要素。</a:t>
            </a:r>
            <a:endParaRPr lang="en-US" altLang="zh-CN" sz="2800" dirty="0"/>
          </a:p>
          <a:p>
            <a:pPr marL="457200" indent="-457200" algn="l">
              <a:buFont typeface="Wingdings" panose="05000000000000000000" pitchFamily="2" charset="2"/>
              <a:buChar char="l"/>
            </a:pPr>
            <a:endParaRPr lang="en-US" altLang="zh-CN" sz="2800" dirty="0"/>
          </a:p>
          <a:p>
            <a:pPr marL="457200" indent="-457200" algn="l">
              <a:buFont typeface="Wingdings" panose="05000000000000000000" pitchFamily="2" charset="2"/>
              <a:buChar char="l"/>
            </a:pPr>
            <a:r>
              <a:rPr lang="zh-CN" altLang="en-US" sz="2800" dirty="0"/>
              <a:t>对于有一定基础的老店铺，不妨将近期反季清仓的产品拿出来做一个专区，打上大大的折扣，常常能起到引流涨单的效果，也能吸引更多买家回粉。</a:t>
            </a:r>
            <a:endParaRPr lang="en-US" altLang="zh-CN" sz="2800" dirty="0"/>
          </a:p>
          <a:p>
            <a:pPr marL="457200" indent="-457200" algn="l">
              <a:buFont typeface="Wingdings" panose="05000000000000000000" pitchFamily="2" charset="2"/>
              <a:buChar char="l"/>
            </a:pPr>
            <a:endParaRPr lang="en-US" altLang="zh-CN" sz="2800" dirty="0"/>
          </a:p>
          <a:p>
            <a:pPr marL="457200" indent="-457200" algn="l">
              <a:buFont typeface="Wingdings" panose="05000000000000000000" pitchFamily="2" charset="2"/>
              <a:buChar char="l"/>
            </a:pPr>
            <a:r>
              <a:rPr lang="zh-CN" altLang="en-US" sz="2800" dirty="0"/>
              <a:t>对于新店铺，置顶一个低价引流的粉丝专区，有助于起步阶段的涨单，并且起到快速吸粉的效果。</a:t>
            </a:r>
            <a:endParaRPr lang="en-US" altLang="zh-CN" sz="2800" dirty="0"/>
          </a:p>
          <a:p>
            <a:pPr marL="457200" indent="-457200" algn="l">
              <a:buFont typeface="Wingdings" panose="05000000000000000000" pitchFamily="2" charset="2"/>
              <a:buChar char="l"/>
            </a:pPr>
            <a:endParaRPr lang="en-US" altLang="zh-CN" sz="2800" dirty="0"/>
          </a:p>
          <a:p>
            <a:pPr marL="457200" indent="-457200" algn="l">
              <a:buFont typeface="Wingdings" panose="05000000000000000000" pitchFamily="2" charset="2"/>
              <a:buChar char="l"/>
            </a:pPr>
            <a:r>
              <a:rPr lang="zh-CN" altLang="en-US" sz="2800" dirty="0"/>
              <a:t>对于平台给了最低价标签的产品，建立分类置顶，凸显店铺价格优势。</a:t>
            </a:r>
            <a:endParaRPr lang="en-US" altLang="zh-CN" sz="2800" dirty="0"/>
          </a:p>
          <a:p>
            <a:pPr marL="457200" indent="-457200" algn="l">
              <a:buFont typeface="Wingdings" panose="05000000000000000000" pitchFamily="2" charset="2"/>
              <a:buChar char="l"/>
            </a:pPr>
            <a:endParaRPr lang="en-US" altLang="zh-CN" sz="2800" dirty="0"/>
          </a:p>
          <a:p>
            <a:pPr marL="457200" indent="-457200" algn="l">
              <a:buFont typeface="Wingdings" panose="05000000000000000000" pitchFamily="2" charset="2"/>
              <a:buChar char="l"/>
            </a:pPr>
            <a:r>
              <a:rPr lang="zh-CN" altLang="en-US" sz="2800" dirty="0"/>
              <a:t>平台秒杀活动流量极高，但毕竟参加的条件限制比较高，店铺可以自己做一些限时特惠的活动来吸引客户</a:t>
            </a:r>
            <a:endParaRPr lang="en-US" altLang="zh-CN" sz="2800" dirty="0"/>
          </a:p>
          <a:p>
            <a:pPr marL="457200" indent="-457200" algn="l">
              <a:buFont typeface="Wingdings" panose="05000000000000000000" pitchFamily="2" charset="2"/>
              <a:buChar char="l"/>
            </a:pPr>
            <a:endParaRPr lang="zh-CN" altLang="en-US" sz="28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04539" y="7579958"/>
            <a:ext cx="21774922" cy="345444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669" y="12881069"/>
            <a:ext cx="23859621" cy="593093"/>
          </a:xfrm>
          <a:custGeom>
            <a:avLst/>
            <a:gdLst/>
            <a:ahLst/>
            <a:cxnLst/>
            <a:rect l="l" t="t" r="r" b="b"/>
            <a:pathLst>
              <a:path w="13155930" h="327025">
                <a:moveTo>
                  <a:pt x="13155498" y="0"/>
                </a:moveTo>
                <a:lnTo>
                  <a:pt x="12997624" y="0"/>
                </a:lnTo>
                <a:lnTo>
                  <a:pt x="12952110" y="7340"/>
                </a:lnTo>
                <a:lnTo>
                  <a:pt x="12912583" y="27781"/>
                </a:lnTo>
                <a:lnTo>
                  <a:pt x="12881413" y="58951"/>
                </a:lnTo>
                <a:lnTo>
                  <a:pt x="12860972" y="98478"/>
                </a:lnTo>
                <a:lnTo>
                  <a:pt x="12853631" y="143992"/>
                </a:lnTo>
                <a:lnTo>
                  <a:pt x="12853631" y="272834"/>
                </a:lnTo>
                <a:lnTo>
                  <a:pt x="0" y="272834"/>
                </a:lnTo>
                <a:lnTo>
                  <a:pt x="0" y="326834"/>
                </a:lnTo>
                <a:lnTo>
                  <a:pt x="13155498" y="326834"/>
                </a:lnTo>
                <a:lnTo>
                  <a:pt x="13155498" y="0"/>
                </a:lnTo>
                <a:close/>
              </a:path>
            </a:pathLst>
          </a:custGeom>
          <a:solidFill>
            <a:srgbClr val="F15D39"/>
          </a:solidFill>
        </p:spPr>
        <p:txBody>
          <a:bodyPr wrap="square" lIns="0" tIns="0" rIns="0" bIns="0" rtlCol="0"/>
          <a:lstStyle/>
          <a:p>
            <a:endParaRPr sz="5440"/>
          </a:p>
        </p:txBody>
      </p:sp>
      <p:sp>
        <p:nvSpPr>
          <p:cNvPr id="22" name="object 22"/>
          <p:cNvSpPr txBox="1">
            <a:spLocks noGrp="1"/>
          </p:cNvSpPr>
          <p:nvPr>
            <p:ph type="sldNum" sz="quarter" idx="7"/>
          </p:nvPr>
        </p:nvSpPr>
        <p:spPr>
          <a:xfrm>
            <a:off x="23311382" y="12204833"/>
            <a:ext cx="550483" cy="491950"/>
          </a:xfrm>
          <a:prstGeom prst="rect">
            <a:avLst/>
          </a:prstGeom>
        </p:spPr>
        <p:txBody>
          <a:bodyPr vert="horz" wrap="square" lIns="0" tIns="44914" rIns="0" bIns="0" rtlCol="0">
            <a:spAutoFit/>
          </a:bodyPr>
          <a:lstStyle/>
          <a:p>
            <a:pPr marL="49530">
              <a:spcBef>
                <a:spcPts val="355"/>
              </a:spcBef>
            </a:pPr>
            <a:r>
              <a:rPr lang="en-US" altLang="zh-CN" dirty="0"/>
              <a:t>09</a:t>
            </a:r>
            <a:endParaRPr dirty="0"/>
          </a:p>
        </p:txBody>
      </p:sp>
      <p:sp>
        <p:nvSpPr>
          <p:cNvPr id="45" name="Google Shape;57;p7"/>
          <p:cNvSpPr txBox="1"/>
          <p:nvPr/>
        </p:nvSpPr>
        <p:spPr>
          <a:xfrm>
            <a:off x="526120" y="526967"/>
            <a:ext cx="7561424" cy="8047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3033" rIns="0" bIns="0" anchor="t" anchorCtr="0">
            <a:noAutofit/>
          </a:bodyPr>
          <a:lstStyle/>
          <a:p>
            <a:pPr lvl="0"/>
            <a:r>
              <a:rPr lang="en-US" altLang="zh-CN" sz="5080" dirty="0">
                <a:solidFill>
                  <a:srgbClr val="F15C39"/>
                </a:solidFill>
              </a:rPr>
              <a:t>bundle</a:t>
            </a:r>
            <a:r>
              <a:rPr lang="zh-CN" altLang="zh-CN" sz="5080" dirty="0">
                <a:solidFill>
                  <a:srgbClr val="F15C39"/>
                </a:solidFill>
              </a:rPr>
              <a:t>专区，买一送一</a:t>
            </a:r>
            <a:endParaRPr sz="5080" dirty="0">
              <a:solidFill>
                <a:srgbClr val="F15C39"/>
              </a:solidFill>
              <a:sym typeface="Arial" panose="020B0604020202020204"/>
            </a:endParaRPr>
          </a:p>
        </p:txBody>
      </p:sp>
      <p:sp>
        <p:nvSpPr>
          <p:cNvPr id="47" name="Google Shape;59;p7"/>
          <p:cNvSpPr/>
          <p:nvPr/>
        </p:nvSpPr>
        <p:spPr>
          <a:xfrm>
            <a:off x="7677" y="434698"/>
            <a:ext cx="315549" cy="989256"/>
          </a:xfrm>
          <a:custGeom>
            <a:avLst/>
            <a:gdLst/>
            <a:ahLst/>
            <a:cxnLst/>
            <a:rect l="l" t="t" r="r" b="b"/>
            <a:pathLst>
              <a:path w="173990" h="545465" extrusionOk="0">
                <a:moveTo>
                  <a:pt x="173570" y="545033"/>
                </a:moveTo>
                <a:lnTo>
                  <a:pt x="0" y="545033"/>
                </a:lnTo>
                <a:lnTo>
                  <a:pt x="0" y="0"/>
                </a:lnTo>
                <a:lnTo>
                  <a:pt x="173570" y="0"/>
                </a:lnTo>
                <a:lnTo>
                  <a:pt x="173570" y="545033"/>
                </a:lnTo>
                <a:close/>
              </a:path>
            </a:pathLst>
          </a:custGeom>
          <a:solidFill>
            <a:srgbClr val="F15C3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l"/>
            <a:endParaRPr sz="3265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111864" y="1675014"/>
            <a:ext cx="2119305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buFont typeface="Wingdings" panose="05000000000000000000" pitchFamily="2" charset="2"/>
              <a:buChar char="l"/>
            </a:pPr>
            <a:r>
              <a:rPr lang="zh-CN" altLang="en-US" sz="3600" dirty="0"/>
              <a:t>做捆绑销售常常能使商品达到免运门槛，从而激发买家的购买力。</a:t>
            </a:r>
            <a:endParaRPr lang="en-US" altLang="zh-CN" sz="3600" dirty="0"/>
          </a:p>
          <a:p>
            <a:pPr algn="l"/>
            <a:endParaRPr lang="en-US" altLang="zh-CN" sz="3600" dirty="0"/>
          </a:p>
          <a:p>
            <a:pPr marL="457200" indent="-457200" algn="l">
              <a:buFont typeface="Wingdings" panose="05000000000000000000" pitchFamily="2" charset="2"/>
              <a:buChar char="l"/>
            </a:pPr>
            <a:r>
              <a:rPr lang="zh-CN" altLang="en-US" sz="3600" dirty="0"/>
              <a:t>买一送一，赠品专区抓住了买家获利的心理，这样的专区也有往往也有很高的点击率。</a:t>
            </a:r>
            <a:endParaRPr lang="zh-CN" altLang="en-US" sz="3600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2135" y="4342149"/>
            <a:ext cx="12324568" cy="704442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99055" y="7901906"/>
            <a:ext cx="10380207" cy="4811678"/>
          </a:xfrm>
          <a:prstGeom prst="rect">
            <a:avLst/>
          </a:prstGeom>
        </p:spPr>
      </p:pic>
      <p:sp>
        <p:nvSpPr>
          <p:cNvPr id="9" name="object 33"/>
          <p:cNvSpPr/>
          <p:nvPr/>
        </p:nvSpPr>
        <p:spPr>
          <a:xfrm>
            <a:off x="522136" y="4342150"/>
            <a:ext cx="12324566" cy="7044424"/>
          </a:xfrm>
          <a:custGeom>
            <a:avLst/>
            <a:gdLst/>
            <a:ahLst/>
            <a:cxnLst/>
            <a:rect l="l" t="t" r="r" b="b"/>
            <a:pathLst>
              <a:path w="7573644" h="3546475">
                <a:moveTo>
                  <a:pt x="7573327" y="3546068"/>
                </a:moveTo>
                <a:lnTo>
                  <a:pt x="0" y="3546068"/>
                </a:lnTo>
                <a:lnTo>
                  <a:pt x="0" y="0"/>
                </a:lnTo>
                <a:lnTo>
                  <a:pt x="7573327" y="0"/>
                </a:lnTo>
                <a:lnTo>
                  <a:pt x="7573327" y="3546068"/>
                </a:lnTo>
                <a:close/>
              </a:path>
            </a:pathLst>
          </a:custGeom>
          <a:ln w="28575">
            <a:solidFill>
              <a:srgbClr val="F15C39"/>
            </a:solidFill>
          </a:ln>
        </p:spPr>
        <p:txBody>
          <a:bodyPr wrap="square" lIns="0" tIns="0" rIns="0" bIns="0" rtlCol="0"/>
          <a:lstStyle/>
          <a:p>
            <a:endParaRPr sz="2800"/>
          </a:p>
        </p:txBody>
      </p:sp>
      <p:sp>
        <p:nvSpPr>
          <p:cNvPr id="10" name="object 33"/>
          <p:cNvSpPr/>
          <p:nvPr/>
        </p:nvSpPr>
        <p:spPr>
          <a:xfrm>
            <a:off x="13366753" y="7901906"/>
            <a:ext cx="10380207" cy="4811678"/>
          </a:xfrm>
          <a:custGeom>
            <a:avLst/>
            <a:gdLst/>
            <a:ahLst/>
            <a:cxnLst/>
            <a:rect l="l" t="t" r="r" b="b"/>
            <a:pathLst>
              <a:path w="7573644" h="3546475">
                <a:moveTo>
                  <a:pt x="7573327" y="3546068"/>
                </a:moveTo>
                <a:lnTo>
                  <a:pt x="0" y="3546068"/>
                </a:lnTo>
                <a:lnTo>
                  <a:pt x="0" y="0"/>
                </a:lnTo>
                <a:lnTo>
                  <a:pt x="7573327" y="0"/>
                </a:lnTo>
                <a:lnTo>
                  <a:pt x="7573327" y="3546068"/>
                </a:lnTo>
                <a:close/>
              </a:path>
            </a:pathLst>
          </a:custGeom>
          <a:ln w="28575">
            <a:solidFill>
              <a:srgbClr val="F15C39"/>
            </a:solidFill>
          </a:ln>
        </p:spPr>
        <p:txBody>
          <a:bodyPr wrap="square" lIns="0" tIns="0" rIns="0" bIns="0" rtlCol="0"/>
          <a:lstStyle/>
          <a:p>
            <a:endParaRPr sz="280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37526" y="3754973"/>
            <a:ext cx="10303269" cy="3636448"/>
          </a:xfrm>
          <a:prstGeom prst="rect">
            <a:avLst/>
          </a:prstGeom>
        </p:spPr>
      </p:pic>
      <p:sp>
        <p:nvSpPr>
          <p:cNvPr id="12" name="object 33"/>
          <p:cNvSpPr/>
          <p:nvPr/>
        </p:nvSpPr>
        <p:spPr>
          <a:xfrm>
            <a:off x="13360586" y="3589699"/>
            <a:ext cx="10380207" cy="3943873"/>
          </a:xfrm>
          <a:custGeom>
            <a:avLst/>
            <a:gdLst/>
            <a:ahLst/>
            <a:cxnLst/>
            <a:rect l="l" t="t" r="r" b="b"/>
            <a:pathLst>
              <a:path w="7573644" h="3546475">
                <a:moveTo>
                  <a:pt x="7573327" y="3546068"/>
                </a:moveTo>
                <a:lnTo>
                  <a:pt x="0" y="3546068"/>
                </a:lnTo>
                <a:lnTo>
                  <a:pt x="0" y="0"/>
                </a:lnTo>
                <a:lnTo>
                  <a:pt x="7573327" y="0"/>
                </a:lnTo>
                <a:lnTo>
                  <a:pt x="7573327" y="3546068"/>
                </a:lnTo>
                <a:close/>
              </a:path>
            </a:pathLst>
          </a:custGeom>
          <a:ln w="28575">
            <a:solidFill>
              <a:srgbClr val="F15C39"/>
            </a:solidFill>
          </a:ln>
        </p:spPr>
        <p:txBody>
          <a:bodyPr wrap="square" lIns="0" tIns="0" rIns="0" bIns="0" rtlCol="0"/>
          <a:lstStyle/>
          <a:p>
            <a:endParaRPr sz="2800"/>
          </a:p>
        </p:txBody>
      </p:sp>
      <p:sp>
        <p:nvSpPr>
          <p:cNvPr id="13" name="object 22"/>
          <p:cNvSpPr txBox="1"/>
          <p:nvPr/>
        </p:nvSpPr>
        <p:spPr>
          <a:xfrm>
            <a:off x="23323213" y="12920306"/>
            <a:ext cx="550483" cy="54324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44914" rIns="0" bIns="0" rtlCol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7305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1600" b="0" i="0" u="none" strike="noStrike" cap="none">
                <a:solidFill>
                  <a:schemeClr val="bg1"/>
                </a:solidFill>
                <a:latin typeface="微软雅黑" panose="020B0503020204020204" pitchFamily="34" charset="-122"/>
                <a:ea typeface="Arial" panose="020B0604020202020204"/>
                <a:cs typeface="微软雅黑" panose="020B0503020204020204" pitchFamily="34" charset="-122"/>
                <a:sym typeface="Arial" panose="020B0604020202020204"/>
              </a:defRPr>
            </a:lvl1pPr>
            <a:lvl2pPr marL="27305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16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27305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16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27305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16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7305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16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305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16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27305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16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27305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16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27305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16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>
              <a:spcBef>
                <a:spcPts val="355"/>
              </a:spcBef>
            </a:pPr>
            <a:r>
              <a:rPr lang="en-US" altLang="zh-CN" sz="2900" dirty="0"/>
              <a:t>17</a:t>
            </a:r>
            <a:endParaRPr lang="en-US" sz="29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0" y="-133187"/>
            <a:ext cx="24384000" cy="2083413"/>
          </a:xfrm>
          <a:prstGeom prst="rect">
            <a:avLst/>
          </a:prstGeom>
          <a:solidFill>
            <a:srgbClr val="EA57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800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2" y="12954346"/>
            <a:ext cx="24384000" cy="786384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79467" y="794912"/>
            <a:ext cx="22825067" cy="476560"/>
          </a:xfrm>
        </p:spPr>
        <p:txBody>
          <a:bodyPr>
            <a:noAutofit/>
          </a:bodyPr>
          <a:lstStyle/>
          <a:p>
            <a:pPr algn="ctr"/>
            <a:r>
              <a:rPr lang="en-US" altLang="zh-CN" sz="6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4.</a:t>
            </a:r>
            <a:r>
              <a:rPr lang="zh-CN" altLang="en-US" sz="6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卖场分类</a:t>
            </a:r>
            <a:r>
              <a:rPr lang="en-US" altLang="zh-CN" sz="6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-</a:t>
            </a:r>
            <a:r>
              <a:rPr lang="zh-CN" altLang="en-US" sz="6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示范</a:t>
            </a:r>
            <a:endParaRPr lang="zh-CN" altLang="en-US" sz="6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867" y="2676904"/>
            <a:ext cx="5854234" cy="16834067"/>
          </a:xfrm>
          <a:prstGeom prst="rect">
            <a:avLst/>
          </a:prstGeom>
        </p:spPr>
      </p:pic>
      <p:sp>
        <p:nvSpPr>
          <p:cNvPr id="10" name="圆角矩形 37"/>
          <p:cNvSpPr/>
          <p:nvPr/>
        </p:nvSpPr>
        <p:spPr>
          <a:xfrm>
            <a:off x="3055274" y="2397295"/>
            <a:ext cx="3054952" cy="934358"/>
          </a:xfrm>
          <a:prstGeom prst="roundRect">
            <a:avLst>
              <a:gd name="adj" fmla="val 50000"/>
            </a:avLst>
          </a:prstGeom>
          <a:solidFill>
            <a:srgbClr val="EA57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3200" dirty="0"/>
              <a:t>某衣服店分类</a:t>
            </a:r>
            <a:endParaRPr kumimoji="1" lang="en-US" altLang="zh-CN" sz="3200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4402" y="2878325"/>
            <a:ext cx="3671035" cy="11697095"/>
          </a:xfrm>
          <a:prstGeom prst="rect">
            <a:avLst/>
          </a:prstGeom>
        </p:spPr>
      </p:pic>
      <p:sp>
        <p:nvSpPr>
          <p:cNvPr id="13" name="圆角矩形 37"/>
          <p:cNvSpPr/>
          <p:nvPr/>
        </p:nvSpPr>
        <p:spPr>
          <a:xfrm>
            <a:off x="7830450" y="2397295"/>
            <a:ext cx="3054952" cy="934358"/>
          </a:xfrm>
          <a:prstGeom prst="roundRect">
            <a:avLst>
              <a:gd name="adj" fmla="val 50000"/>
            </a:avLst>
          </a:prstGeom>
          <a:solidFill>
            <a:srgbClr val="EA57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3200" dirty="0"/>
              <a:t>某宠物店分类</a:t>
            </a:r>
            <a:endParaRPr kumimoji="1" lang="en-US" altLang="zh-CN" sz="3200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11412" y="2610881"/>
            <a:ext cx="4902516" cy="14127372"/>
          </a:xfrm>
          <a:prstGeom prst="rect">
            <a:avLst/>
          </a:prstGeom>
        </p:spPr>
      </p:pic>
      <p:sp>
        <p:nvSpPr>
          <p:cNvPr id="15" name="圆角矩形 37"/>
          <p:cNvSpPr/>
          <p:nvPr/>
        </p:nvSpPr>
        <p:spPr>
          <a:xfrm>
            <a:off x="12192322" y="2397295"/>
            <a:ext cx="3054952" cy="934358"/>
          </a:xfrm>
          <a:prstGeom prst="roundRect">
            <a:avLst>
              <a:gd name="adj" fmla="val 50000"/>
            </a:avLst>
          </a:prstGeom>
          <a:solidFill>
            <a:srgbClr val="EA57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3200" dirty="0"/>
              <a:t>某居家店分类</a:t>
            </a:r>
            <a:endParaRPr kumimoji="1" lang="zh-CN" altLang="en-US" sz="3200" dirty="0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19482" y="2629520"/>
            <a:ext cx="5153638" cy="13133462"/>
          </a:xfrm>
          <a:prstGeom prst="rect">
            <a:avLst/>
          </a:prstGeom>
        </p:spPr>
      </p:pic>
      <p:sp>
        <p:nvSpPr>
          <p:cNvPr id="17" name="圆角矩形 37"/>
          <p:cNvSpPr/>
          <p:nvPr/>
        </p:nvSpPr>
        <p:spPr>
          <a:xfrm>
            <a:off x="16831450" y="2397295"/>
            <a:ext cx="3054952" cy="934358"/>
          </a:xfrm>
          <a:prstGeom prst="roundRect">
            <a:avLst>
              <a:gd name="adj" fmla="val 50000"/>
            </a:avLst>
          </a:prstGeom>
          <a:solidFill>
            <a:srgbClr val="EA57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3200" dirty="0"/>
              <a:t>某</a:t>
            </a:r>
            <a:r>
              <a:rPr kumimoji="1" lang="en-US" altLang="zh-CN" sz="3200" dirty="0"/>
              <a:t>3C</a:t>
            </a:r>
            <a:r>
              <a:rPr kumimoji="1" lang="zh-CN" altLang="en-US" sz="3200" dirty="0"/>
              <a:t>店分类</a:t>
            </a:r>
            <a:endParaRPr kumimoji="1" lang="zh-CN" altLang="en-US" sz="32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 cstate="email"/>
          <a:srcRect/>
          <a:stretch>
            <a:fillRect/>
          </a:stretch>
        </p:blipFill>
        <p:spPr>
          <a:xfrm>
            <a:off x="0" y="0"/>
            <a:ext cx="24384000" cy="13716001"/>
          </a:xfrm>
          <a:prstGeom prst="rect">
            <a:avLst/>
          </a:prstGeom>
        </p:spPr>
      </p:pic>
      <p:sp>
        <p:nvSpPr>
          <p:cNvPr id="5" name="矩形 12"/>
          <p:cNvSpPr>
            <a:spLocks noChangeArrowheads="1"/>
          </p:cNvSpPr>
          <p:nvPr/>
        </p:nvSpPr>
        <p:spPr bwMode="auto">
          <a:xfrm>
            <a:off x="-1" y="5188081"/>
            <a:ext cx="24384000" cy="3609950"/>
          </a:xfrm>
          <a:prstGeom prst="rect">
            <a:avLst/>
          </a:prstGeom>
          <a:solidFill>
            <a:srgbClr val="FF5721">
              <a:alpha val="89018"/>
            </a:srgbClr>
          </a:solidFill>
          <a:ln>
            <a:noFill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grpSp>
        <p:nvGrpSpPr>
          <p:cNvPr id="6" name="组合 17"/>
          <p:cNvGrpSpPr/>
          <p:nvPr/>
        </p:nvGrpSpPr>
        <p:grpSpPr bwMode="auto">
          <a:xfrm>
            <a:off x="476250" y="4591050"/>
            <a:ext cx="3781426" cy="3771449"/>
            <a:chOff x="0" y="0"/>
            <a:chExt cx="1890713" cy="1890713"/>
          </a:xfrm>
        </p:grpSpPr>
        <p:sp>
          <p:nvSpPr>
            <p:cNvPr id="7" name="椭圆 15"/>
            <p:cNvSpPr>
              <a:spLocks noChangeArrowheads="1"/>
            </p:cNvSpPr>
            <p:nvPr/>
          </p:nvSpPr>
          <p:spPr bwMode="auto">
            <a:xfrm>
              <a:off x="0" y="0"/>
              <a:ext cx="1890713" cy="1890713"/>
            </a:xfrm>
            <a:prstGeom prst="ellipse">
              <a:avLst/>
            </a:prstGeom>
            <a:solidFill>
              <a:schemeClr val="bg1">
                <a:alpha val="89018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2F6583"/>
                  </a:solidFill>
                  <a:bevel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8" name="文本框 16"/>
            <p:cNvSpPr>
              <a:spLocks noChangeArrowheads="1"/>
            </p:cNvSpPr>
            <p:nvPr/>
          </p:nvSpPr>
          <p:spPr bwMode="auto">
            <a:xfrm>
              <a:off x="109538" y="283637"/>
              <a:ext cx="1671637" cy="13269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16600" dirty="0">
                  <a:solidFill>
                    <a:srgbClr val="F66034"/>
                  </a:solidFill>
                  <a:sym typeface="Arial" panose="020B0604020202020204" pitchFamily="34" charset="0"/>
                </a:rPr>
                <a:t>02</a:t>
              </a:r>
              <a:endParaRPr lang="en-US" altLang="zh-CN" sz="16600" dirty="0">
                <a:solidFill>
                  <a:srgbClr val="F66034"/>
                </a:solidFill>
                <a:sym typeface="Arial" panose="020B0604020202020204" pitchFamily="34" charset="0"/>
              </a:endParaRPr>
            </a:p>
          </p:txBody>
        </p:sp>
      </p:grpSp>
      <p:sp>
        <p:nvSpPr>
          <p:cNvPr id="9" name="文本框 18"/>
          <p:cNvSpPr>
            <a:spLocks noChangeArrowheads="1"/>
          </p:cNvSpPr>
          <p:nvPr/>
        </p:nvSpPr>
        <p:spPr bwMode="auto">
          <a:xfrm>
            <a:off x="4733926" y="5825210"/>
            <a:ext cx="11346506" cy="1862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1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Open Sans" panose="020B0606030504020204" pitchFamily="2" charset="0"/>
              </a:rPr>
              <a:t>上品与提高转化</a:t>
            </a:r>
            <a:endParaRPr lang="zh-CN" altLang="en-US" sz="115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Open Sans" panose="020B0606030504020204" pitchFamily="2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矩形 38"/>
          <p:cNvSpPr/>
          <p:nvPr/>
        </p:nvSpPr>
        <p:spPr>
          <a:xfrm>
            <a:off x="0" y="-79600"/>
            <a:ext cx="24384000" cy="2000389"/>
          </a:xfrm>
          <a:prstGeom prst="rect">
            <a:avLst/>
          </a:prstGeom>
          <a:solidFill>
            <a:srgbClr val="EA57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8000"/>
          </a:p>
        </p:txBody>
      </p:sp>
      <p:sp>
        <p:nvSpPr>
          <p:cNvPr id="435" name="Shape 435"/>
          <p:cNvSpPr txBox="1"/>
          <p:nvPr/>
        </p:nvSpPr>
        <p:spPr>
          <a:xfrm>
            <a:off x="431531" y="508381"/>
            <a:ext cx="23757397" cy="881256"/>
          </a:xfrm>
          <a:prstGeom prst="rect">
            <a:avLst/>
          </a:prstGeom>
          <a:noFill/>
          <a:ln>
            <a:noFill/>
          </a:ln>
        </p:spPr>
        <p:txBody>
          <a:bodyPr lIns="163253" tIns="126656" rIns="163253" bIns="81624" anchor="t" anchorCtr="0">
            <a:noAutofit/>
          </a:bodyPr>
          <a:lstStyle/>
          <a:p>
            <a:pPr defTabSz="829310">
              <a:lnSpc>
                <a:spcPct val="93000"/>
              </a:lnSpc>
              <a:buClr>
                <a:srgbClr val="F1582C"/>
              </a:buClr>
              <a:buSzPct val="25000"/>
              <a:buFont typeface="Times New Roman" panose="02020603050405020304" pitchFamily="18" charset="0"/>
              <a:tabLst>
                <a:tab pos="0" algn="l"/>
                <a:tab pos="913765" algn="l"/>
                <a:tab pos="1828165" algn="l"/>
                <a:tab pos="2742565" algn="l"/>
                <a:tab pos="3656965" algn="l"/>
                <a:tab pos="4571365" algn="l"/>
                <a:tab pos="5485765" algn="l"/>
                <a:tab pos="6400165" algn="l"/>
                <a:tab pos="7314565" algn="l"/>
                <a:tab pos="8228965" algn="l"/>
                <a:tab pos="9142730" algn="l"/>
                <a:tab pos="10057130" algn="l"/>
                <a:tab pos="10971530" algn="l"/>
                <a:tab pos="11885930" algn="l"/>
                <a:tab pos="12800330" algn="l"/>
                <a:tab pos="13714730" algn="l"/>
                <a:tab pos="14629130" algn="l"/>
                <a:tab pos="15543530" algn="l"/>
                <a:tab pos="16457930" algn="l"/>
                <a:tab pos="17371695" algn="l"/>
                <a:tab pos="18286095" algn="l"/>
              </a:tabLst>
            </a:pPr>
            <a:r>
              <a:rPr lang="en-US" altLang="zh-CN" sz="6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1.</a:t>
            </a:r>
            <a:r>
              <a:rPr lang="zh-CN" altLang="en-US" sz="6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主图</a:t>
            </a:r>
            <a:endParaRPr lang="zh-CN" altLang="en-US" sz="6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38" name="图片 3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68197"/>
            <a:ext cx="24384000" cy="78638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048" y="2746838"/>
            <a:ext cx="4944241" cy="496083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09067" y="2717802"/>
            <a:ext cx="4902757" cy="488625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34504" y="2677719"/>
            <a:ext cx="4750778" cy="4766773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6023" y="2805570"/>
            <a:ext cx="5251766" cy="5251766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73711" y="5822801"/>
            <a:ext cx="4576148" cy="4515133"/>
          </a:xfrm>
          <a:prstGeom prst="rect">
            <a:avLst/>
          </a:prstGeom>
        </p:spPr>
      </p:pic>
      <p:sp>
        <p:nvSpPr>
          <p:cNvPr id="40" name="Shape 544"/>
          <p:cNvSpPr txBox="1"/>
          <p:nvPr/>
        </p:nvSpPr>
        <p:spPr>
          <a:xfrm>
            <a:off x="1096344" y="2159549"/>
            <a:ext cx="7812348" cy="760722"/>
          </a:xfrm>
          <a:prstGeom prst="rect">
            <a:avLst/>
          </a:prstGeom>
          <a:solidFill>
            <a:srgbClr val="F1582C"/>
          </a:solidFill>
          <a:ln w="25400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165875" tIns="82915" rIns="165875" bIns="8291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ctr">
              <a:defRPr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TW" sz="2905" dirty="0"/>
              <a:t>1.</a:t>
            </a:r>
            <a:r>
              <a:rPr lang="zh-CN" altLang="en-US" sz="2905" dirty="0"/>
              <a:t> 带有活动优惠、利益点、卖点的</a:t>
            </a:r>
            <a:r>
              <a:rPr lang="en-US" altLang="zh-CN" sz="2905" dirty="0"/>
              <a:t>slogan</a:t>
            </a:r>
            <a:endParaRPr lang="zh-TW" altLang="zh-CN" sz="2905" dirty="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100596" y="5437782"/>
            <a:ext cx="4599055" cy="4568191"/>
          </a:xfrm>
          <a:prstGeom prst="rect">
            <a:avLst/>
          </a:prstGeom>
        </p:spPr>
      </p:pic>
      <p:sp>
        <p:nvSpPr>
          <p:cNvPr id="43" name="Shape 544"/>
          <p:cNvSpPr txBox="1"/>
          <p:nvPr/>
        </p:nvSpPr>
        <p:spPr>
          <a:xfrm>
            <a:off x="13399851" y="2186650"/>
            <a:ext cx="7812348" cy="760722"/>
          </a:xfrm>
          <a:prstGeom prst="rect">
            <a:avLst/>
          </a:prstGeom>
          <a:solidFill>
            <a:srgbClr val="F1582C"/>
          </a:solidFill>
          <a:ln w="25400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165875" tIns="82915" rIns="165875" bIns="8291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ctr">
              <a:defRPr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TW" sz="2905" dirty="0"/>
              <a:t>2.</a:t>
            </a:r>
            <a:r>
              <a:rPr lang="zh-CN" altLang="en-US" sz="2905" dirty="0"/>
              <a:t>日韩系高清场景图片</a:t>
            </a:r>
            <a:endParaRPr lang="zh-TW" altLang="zh-CN" sz="2905" dirty="0"/>
          </a:p>
        </p:txBody>
      </p:sp>
      <p:sp>
        <p:nvSpPr>
          <p:cNvPr id="44" name="文本框 43"/>
          <p:cNvSpPr txBox="1"/>
          <p:nvPr/>
        </p:nvSpPr>
        <p:spPr>
          <a:xfrm>
            <a:off x="2110880" y="10459257"/>
            <a:ext cx="18822055" cy="2564805"/>
          </a:xfrm>
          <a:prstGeom prst="rect">
            <a:avLst/>
          </a:prstGeom>
          <a:noFill/>
          <a:ln w="38100" cap="flat">
            <a:solidFill>
              <a:srgbClr val="EA572A"/>
            </a:solidFill>
            <a:prstDash val="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457200" marR="0" indent="-4572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主图要点：</a:t>
            </a:r>
            <a:r>
              <a:rPr lang="zh-CN" altLang="en-US" sz="32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迎合顾客喜好，促成点击；</a:t>
            </a:r>
            <a:endParaRPr lang="en-US" altLang="zh-CN" sz="32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marR="0" indent="-4572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热卖爆款：</a:t>
            </a:r>
            <a:r>
              <a:rPr lang="zh-CN" altLang="en-US" sz="32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可放店铺利益点信息在主图上；</a:t>
            </a:r>
            <a:endParaRPr lang="en-US" altLang="zh-CN" sz="32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marR="0" indent="-4572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品牌调性：</a:t>
            </a:r>
            <a:r>
              <a:rPr lang="zh-CN" altLang="en-US" sz="32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可将图片进行高清、调色调整；</a:t>
            </a:r>
            <a:endParaRPr lang="en-US" altLang="zh-CN" sz="32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marR="0" indent="-4572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其他橱窗图：</a:t>
            </a:r>
            <a:r>
              <a:rPr lang="zh-CN" altLang="en-US" sz="32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总共可以放</a:t>
            </a:r>
            <a:r>
              <a:rPr lang="en-US" altLang="zh-CN" sz="32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r>
              <a:rPr lang="zh-CN" altLang="en-US" sz="32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张橱窗图，其他图片可以将其他站点的宝贝描述页切分放到后面；</a:t>
            </a:r>
            <a:endParaRPr lang="en-US" altLang="zh-CN" sz="32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marR="0" indent="-4572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注意：</a:t>
            </a:r>
            <a:r>
              <a:rPr lang="zh-CN" altLang="en-US" sz="32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场景图或模特图各个站点都较受欢迎；有视频的加上视频，互动性更强；</a:t>
            </a:r>
            <a:endParaRPr lang="en-US" altLang="zh-CN" sz="32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矩形 38"/>
          <p:cNvSpPr/>
          <p:nvPr/>
        </p:nvSpPr>
        <p:spPr>
          <a:xfrm>
            <a:off x="0" y="-79600"/>
            <a:ext cx="24384000" cy="2000389"/>
          </a:xfrm>
          <a:prstGeom prst="rect">
            <a:avLst/>
          </a:prstGeom>
          <a:solidFill>
            <a:srgbClr val="EA57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8000"/>
          </a:p>
        </p:txBody>
      </p:sp>
      <p:sp>
        <p:nvSpPr>
          <p:cNvPr id="435" name="Shape 435"/>
          <p:cNvSpPr txBox="1"/>
          <p:nvPr/>
        </p:nvSpPr>
        <p:spPr>
          <a:xfrm>
            <a:off x="431531" y="508381"/>
            <a:ext cx="23757397" cy="881256"/>
          </a:xfrm>
          <a:prstGeom prst="rect">
            <a:avLst/>
          </a:prstGeom>
          <a:noFill/>
          <a:ln>
            <a:noFill/>
          </a:ln>
        </p:spPr>
        <p:txBody>
          <a:bodyPr lIns="163253" tIns="126656" rIns="163253" bIns="81624" anchor="t" anchorCtr="0">
            <a:noAutofit/>
          </a:bodyPr>
          <a:lstStyle/>
          <a:p>
            <a:pPr defTabSz="829310">
              <a:lnSpc>
                <a:spcPct val="93000"/>
              </a:lnSpc>
              <a:buClr>
                <a:srgbClr val="F1582C"/>
              </a:buClr>
              <a:buSzPct val="25000"/>
              <a:buFont typeface="Times New Roman" panose="02020603050405020304" pitchFamily="18" charset="0"/>
              <a:tabLst>
                <a:tab pos="0" algn="l"/>
                <a:tab pos="913765" algn="l"/>
                <a:tab pos="1828165" algn="l"/>
                <a:tab pos="2742565" algn="l"/>
                <a:tab pos="3656965" algn="l"/>
                <a:tab pos="4571365" algn="l"/>
                <a:tab pos="5485765" algn="l"/>
                <a:tab pos="6400165" algn="l"/>
                <a:tab pos="7314565" algn="l"/>
                <a:tab pos="8228965" algn="l"/>
                <a:tab pos="9142730" algn="l"/>
                <a:tab pos="10057130" algn="l"/>
                <a:tab pos="10971530" algn="l"/>
                <a:tab pos="11885930" algn="l"/>
                <a:tab pos="12800330" algn="l"/>
                <a:tab pos="13714730" algn="l"/>
                <a:tab pos="14629130" algn="l"/>
                <a:tab pos="15543530" algn="l"/>
                <a:tab pos="16457930" algn="l"/>
                <a:tab pos="17371695" algn="l"/>
                <a:tab pos="18286095" algn="l"/>
              </a:tabLst>
            </a:pPr>
            <a:r>
              <a:rPr lang="en-US" altLang="zh-CN" sz="6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2.</a:t>
            </a:r>
            <a:r>
              <a:rPr lang="zh-CN" altLang="en-US" sz="6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产品描述</a:t>
            </a:r>
            <a:endParaRPr lang="zh-CN" altLang="en-US" sz="6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38" name="图片 3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68197"/>
            <a:ext cx="24384000" cy="786384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11687944" y="4409728"/>
            <a:ext cx="12722860" cy="4042132"/>
          </a:xfrm>
          <a:prstGeom prst="rect">
            <a:avLst/>
          </a:prstGeom>
          <a:noFill/>
          <a:ln w="38100" cap="flat">
            <a:solidFill>
              <a:srgbClr val="EA572A"/>
            </a:solidFill>
            <a:prstDash val="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457200" marR="0" indent="-4572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描述要点：</a:t>
            </a:r>
            <a:r>
              <a:rPr lang="zh-CN" altLang="en-US" sz="32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明确详细的产品、店铺介绍；</a:t>
            </a:r>
            <a:endParaRPr lang="en-US" altLang="zh-CN" sz="32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marR="0" indent="-4572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内容安排：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R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en-US" altLang="zh-CN" sz="32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1.</a:t>
            </a:r>
            <a:r>
              <a:rPr lang="zh-CN" altLang="en-US" sz="32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店铺</a:t>
            </a:r>
            <a:r>
              <a:rPr lang="en-US" altLang="zh-CN" sz="32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32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产品优惠活动 ；</a:t>
            </a:r>
            <a:endParaRPr lang="en-US" altLang="zh-CN" sz="32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R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en-US" altLang="zh-CN" sz="32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2.</a:t>
            </a:r>
            <a:r>
              <a:rPr lang="zh-CN" altLang="en-US" sz="32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功能描述：描述产品的适用人群和适用场景；</a:t>
            </a:r>
            <a:endParaRPr lang="en-US" altLang="zh-CN" sz="32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R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en-US" altLang="zh-CN" sz="32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3.sku</a:t>
            </a:r>
            <a:r>
              <a:rPr lang="zh-CN" altLang="en-US" sz="32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描述，例如衣服要详细描述不同尺码的具体尺寸和适合人群；</a:t>
            </a:r>
            <a:endParaRPr lang="en-US" altLang="zh-CN" sz="32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R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en-US" altLang="zh-CN" sz="32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4.</a:t>
            </a:r>
            <a:r>
              <a:rPr lang="zh-CN" altLang="en-US" sz="32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产品使用和购买注意点；</a:t>
            </a:r>
            <a:endParaRPr lang="en-US" altLang="zh-CN" sz="32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R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en-US" altLang="zh-CN" sz="32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5.</a:t>
            </a:r>
            <a:r>
              <a:rPr lang="zh-CN" altLang="en-US" sz="32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标签；</a:t>
            </a:r>
            <a:endParaRPr lang="en-US" altLang="zh-CN" sz="32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algn="l">
              <a:buFont typeface="Wingdings" panose="05000000000000000000" pitchFamily="2" charset="2"/>
              <a:buChar char="l"/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注意：</a:t>
            </a:r>
            <a:r>
              <a:rPr lang="zh-CN" altLang="en-US" sz="32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加上表情符号便于阅读</a:t>
            </a:r>
            <a:r>
              <a:rPr lang="zh-CN" altLang="en-US" sz="3200" b="0" dirty="0"/>
              <a:t>✔️❌🐻🔥❤️⚠️🔅</a:t>
            </a:r>
            <a:endParaRPr lang="en-US" altLang="zh-CN" sz="32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672" y="2196913"/>
            <a:ext cx="10974159" cy="10294021"/>
          </a:xfrm>
          <a:prstGeom prst="rect">
            <a:avLst/>
          </a:prstGeom>
          <a:ln w="38100">
            <a:solidFill>
              <a:schemeClr val="tx2">
                <a:lumMod val="40000"/>
                <a:lumOff val="60000"/>
              </a:schemeClr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文本框 45"/>
          <p:cNvSpPr txBox="1"/>
          <p:nvPr/>
        </p:nvSpPr>
        <p:spPr>
          <a:xfrm>
            <a:off x="9891614" y="10203788"/>
            <a:ext cx="13912852" cy="1579920"/>
          </a:xfrm>
          <a:prstGeom prst="rect">
            <a:avLst/>
          </a:prstGeom>
          <a:noFill/>
          <a:ln w="28575" cap="flat">
            <a:solidFill>
              <a:srgbClr val="E91A46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457200" marR="0" indent="-4572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</a:pPr>
            <a:r>
              <a:rPr lang="zh-CN" altLang="en-US" sz="32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低价爆款：价格尽量做到平台最低价，引流</a:t>
            </a:r>
            <a:r>
              <a:rPr lang="en-US" altLang="zh-CN" sz="32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32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凑单免邮；</a:t>
            </a:r>
            <a:endParaRPr lang="en-US" altLang="zh-CN" sz="32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marR="0" indent="-4572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</a:pPr>
            <a:r>
              <a:rPr lang="zh-CN" altLang="en-US" sz="32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平价款：价格为平台平均价，凑单满减；</a:t>
            </a:r>
            <a:endParaRPr lang="en-US" altLang="zh-CN" sz="32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marR="0" indent="-4572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</a:pPr>
            <a:r>
              <a:rPr lang="zh-CN" altLang="en-US" sz="32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高价款：保证质量，单件即可包邮或满减；</a:t>
            </a:r>
            <a:endParaRPr lang="en-US" altLang="zh-CN" sz="32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8951640" y="7834273"/>
            <a:ext cx="13912852" cy="1087477"/>
          </a:xfrm>
          <a:prstGeom prst="rect">
            <a:avLst/>
          </a:prstGeom>
          <a:noFill/>
          <a:ln w="28575" cap="flat">
            <a:solidFill>
              <a:srgbClr val="E91A46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457200" marR="0" indent="-4572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</a:pPr>
            <a:r>
              <a:rPr lang="zh-CN" altLang="en-US" sz="32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每个宝贝页下面有个“相似产品”栏目，可以看单个产品与这栏的区别；</a:t>
            </a:r>
            <a:endParaRPr lang="en-US" altLang="zh-CN" sz="32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marR="0" indent="-4572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</a:pPr>
            <a:r>
              <a:rPr lang="zh-CN" altLang="en-US" sz="32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通过搜索来比对平台同类商品的价格；</a:t>
            </a:r>
            <a:endParaRPr lang="en-US" altLang="zh-CN" sz="32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7583488" y="5405409"/>
            <a:ext cx="13912852" cy="1087477"/>
          </a:xfrm>
          <a:prstGeom prst="rect">
            <a:avLst/>
          </a:prstGeom>
          <a:noFill/>
          <a:ln w="28575" cap="flat">
            <a:solidFill>
              <a:srgbClr val="E91A46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457200" marR="0" indent="-4572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</a:pPr>
            <a:r>
              <a:rPr lang="zh-CN" altLang="en-US" sz="32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热卖爆款：做到与平台最低价无差，暂时不考虑利润；</a:t>
            </a:r>
            <a:endParaRPr lang="en-US" altLang="zh-CN" sz="32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marR="0" indent="-4572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</a:pPr>
            <a:r>
              <a:rPr lang="zh-CN" altLang="en-US" sz="32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其他款：利润按照平台平均价格来定；</a:t>
            </a:r>
            <a:endParaRPr lang="en-US" altLang="zh-CN" sz="32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6229300" y="2658815"/>
            <a:ext cx="14185576" cy="1579920"/>
          </a:xfrm>
          <a:prstGeom prst="rect">
            <a:avLst/>
          </a:prstGeom>
          <a:noFill/>
          <a:ln w="28575" cap="flat">
            <a:solidFill>
              <a:srgbClr val="E91A46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457200" marR="0" indent="-4572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</a:pPr>
            <a:r>
              <a:rPr lang="zh-CN" altLang="en-US" sz="32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包括进货成本、国内段运输成本、国际段运输成本</a:t>
            </a:r>
            <a:endParaRPr lang="en-US" altLang="zh-CN" sz="32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marR="0" indent="-4572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</a:pPr>
            <a:r>
              <a:rPr lang="zh-CN" altLang="en-US" sz="32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国内段的运输成本多件运输可节省成本；</a:t>
            </a:r>
            <a:endParaRPr lang="en-US" altLang="zh-CN" sz="32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marR="0" indent="-4572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</a:pPr>
            <a:r>
              <a:rPr lang="zh-CN" altLang="en-US" sz="32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国际段减去买家支付的运费，其他为卖家需承担成本，藏到产品价格中；</a:t>
            </a:r>
            <a:endParaRPr lang="en-US" altLang="zh-CN" sz="32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圆角矩形 37"/>
          <p:cNvSpPr/>
          <p:nvPr/>
        </p:nvSpPr>
        <p:spPr>
          <a:xfrm>
            <a:off x="3335016" y="2314376"/>
            <a:ext cx="3054952" cy="934358"/>
          </a:xfrm>
          <a:prstGeom prst="roundRect">
            <a:avLst>
              <a:gd name="adj" fmla="val 50000"/>
            </a:avLst>
          </a:prstGeom>
          <a:solidFill>
            <a:srgbClr val="FF57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3200" dirty="0">
                <a:solidFill>
                  <a:schemeClr val="bg1"/>
                </a:solidFill>
              </a:rPr>
              <a:t>成本</a:t>
            </a:r>
            <a:endParaRPr kumimoji="1"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35" name="圆角矩形 37"/>
          <p:cNvSpPr/>
          <p:nvPr/>
        </p:nvSpPr>
        <p:spPr>
          <a:xfrm>
            <a:off x="4759868" y="4835897"/>
            <a:ext cx="3054952" cy="934358"/>
          </a:xfrm>
          <a:prstGeom prst="roundRect">
            <a:avLst>
              <a:gd name="adj" fmla="val 50000"/>
            </a:avLst>
          </a:prstGeom>
          <a:solidFill>
            <a:srgbClr val="FF57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3200" dirty="0"/>
              <a:t>利润</a:t>
            </a:r>
            <a:endParaRPr kumimoji="1" lang="zh-CN" altLang="en-US" sz="3200" dirty="0"/>
          </a:p>
        </p:txBody>
      </p:sp>
      <p:sp>
        <p:nvSpPr>
          <p:cNvPr id="36" name="圆角矩形 37"/>
          <p:cNvSpPr/>
          <p:nvPr/>
        </p:nvSpPr>
        <p:spPr>
          <a:xfrm>
            <a:off x="6256462" y="7118214"/>
            <a:ext cx="3054952" cy="934358"/>
          </a:xfrm>
          <a:prstGeom prst="roundRect">
            <a:avLst>
              <a:gd name="adj" fmla="val 50000"/>
            </a:avLst>
          </a:prstGeom>
          <a:solidFill>
            <a:srgbClr val="FF57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3200" dirty="0"/>
              <a:t>市场价格比对</a:t>
            </a:r>
            <a:endParaRPr kumimoji="1" lang="zh-CN" altLang="en-US" sz="3200" dirty="0"/>
          </a:p>
        </p:txBody>
      </p:sp>
      <p:sp>
        <p:nvSpPr>
          <p:cNvPr id="39" name="矩形 38"/>
          <p:cNvSpPr/>
          <p:nvPr/>
        </p:nvSpPr>
        <p:spPr>
          <a:xfrm>
            <a:off x="0" y="-79600"/>
            <a:ext cx="24384000" cy="2000389"/>
          </a:xfrm>
          <a:prstGeom prst="rect">
            <a:avLst/>
          </a:prstGeom>
          <a:solidFill>
            <a:srgbClr val="EA57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8000"/>
          </a:p>
        </p:txBody>
      </p:sp>
      <p:sp>
        <p:nvSpPr>
          <p:cNvPr id="435" name="Shape 435"/>
          <p:cNvSpPr txBox="1"/>
          <p:nvPr/>
        </p:nvSpPr>
        <p:spPr>
          <a:xfrm>
            <a:off x="431531" y="508381"/>
            <a:ext cx="23757397" cy="881256"/>
          </a:xfrm>
          <a:prstGeom prst="rect">
            <a:avLst/>
          </a:prstGeom>
          <a:noFill/>
          <a:ln>
            <a:noFill/>
          </a:ln>
        </p:spPr>
        <p:txBody>
          <a:bodyPr lIns="163253" tIns="126656" rIns="163253" bIns="81624" anchor="t" anchorCtr="0">
            <a:noAutofit/>
          </a:bodyPr>
          <a:lstStyle/>
          <a:p>
            <a:pPr defTabSz="829310">
              <a:lnSpc>
                <a:spcPct val="93000"/>
              </a:lnSpc>
              <a:buClr>
                <a:srgbClr val="F1582C"/>
              </a:buClr>
              <a:buSzPct val="25000"/>
              <a:buFont typeface="Times New Roman" panose="02020603050405020304" pitchFamily="18" charset="0"/>
              <a:tabLst>
                <a:tab pos="0" algn="l"/>
                <a:tab pos="913765" algn="l"/>
                <a:tab pos="1828165" algn="l"/>
                <a:tab pos="2742565" algn="l"/>
                <a:tab pos="3656965" algn="l"/>
                <a:tab pos="4571365" algn="l"/>
                <a:tab pos="5485765" algn="l"/>
                <a:tab pos="6400165" algn="l"/>
                <a:tab pos="7314565" algn="l"/>
                <a:tab pos="8228965" algn="l"/>
                <a:tab pos="9142730" algn="l"/>
                <a:tab pos="10057130" algn="l"/>
                <a:tab pos="10971530" algn="l"/>
                <a:tab pos="11885930" algn="l"/>
                <a:tab pos="12800330" algn="l"/>
                <a:tab pos="13714730" algn="l"/>
                <a:tab pos="14629130" algn="l"/>
                <a:tab pos="15543530" algn="l"/>
                <a:tab pos="16457930" algn="l"/>
                <a:tab pos="17371695" algn="l"/>
                <a:tab pos="18286095" algn="l"/>
              </a:tabLst>
            </a:pPr>
            <a:r>
              <a:rPr lang="en-US" altLang="zh-CN" sz="6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3.</a:t>
            </a:r>
            <a:r>
              <a:rPr lang="zh-CN" altLang="en-US" sz="6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产品价格设置</a:t>
            </a:r>
            <a:endParaRPr lang="zh-CN" altLang="en-US" sz="6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38" name="图片 3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68197"/>
            <a:ext cx="24384000" cy="786384"/>
          </a:xfrm>
          <a:prstGeom prst="rect">
            <a:avLst/>
          </a:prstGeom>
        </p:spPr>
      </p:pic>
      <p:sp>
        <p:nvSpPr>
          <p:cNvPr id="44" name="圆角矩形 37"/>
          <p:cNvSpPr/>
          <p:nvPr/>
        </p:nvSpPr>
        <p:spPr>
          <a:xfrm>
            <a:off x="7424164" y="9762439"/>
            <a:ext cx="3054952" cy="934358"/>
          </a:xfrm>
          <a:prstGeom prst="roundRect">
            <a:avLst>
              <a:gd name="adj" fmla="val 50000"/>
            </a:avLst>
          </a:prstGeom>
          <a:solidFill>
            <a:srgbClr val="FF57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3200" dirty="0"/>
              <a:t>店铺价格区间</a:t>
            </a:r>
            <a:endParaRPr kumimoji="1" lang="zh-CN" altLang="en-US" sz="3200" dirty="0"/>
          </a:p>
        </p:txBody>
      </p:sp>
      <p:pic>
        <p:nvPicPr>
          <p:cNvPr id="5" name="图形 4" descr="返回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3286486">
            <a:off x="-624798" y="5826653"/>
            <a:ext cx="8556918" cy="4495665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814736" y="12212122"/>
            <a:ext cx="21386376" cy="595035"/>
          </a:xfrm>
          <a:prstGeom prst="rect">
            <a:avLst/>
          </a:prstGeom>
          <a:noFill/>
          <a:ln w="38100" cap="flat">
            <a:solidFill>
              <a:srgbClr val="EA572A"/>
            </a:solidFill>
            <a:prstDash val="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l"/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商品价格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=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进货成本（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1+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利润率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%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国内段运输成本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国际段运输成本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市场价格差额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 cstate="email"/>
          <a:srcRect/>
          <a:stretch>
            <a:fillRect/>
          </a:stretch>
        </p:blipFill>
        <p:spPr>
          <a:xfrm>
            <a:off x="0" y="0"/>
            <a:ext cx="24384000" cy="13716001"/>
          </a:xfrm>
          <a:prstGeom prst="rect">
            <a:avLst/>
          </a:prstGeom>
        </p:spPr>
      </p:pic>
      <p:sp>
        <p:nvSpPr>
          <p:cNvPr id="5" name="矩形 12"/>
          <p:cNvSpPr>
            <a:spLocks noChangeArrowheads="1"/>
          </p:cNvSpPr>
          <p:nvPr/>
        </p:nvSpPr>
        <p:spPr bwMode="auto">
          <a:xfrm>
            <a:off x="-1" y="5188081"/>
            <a:ext cx="24384000" cy="3609950"/>
          </a:xfrm>
          <a:prstGeom prst="rect">
            <a:avLst/>
          </a:prstGeom>
          <a:solidFill>
            <a:srgbClr val="FF5721">
              <a:alpha val="89018"/>
            </a:srgbClr>
          </a:solidFill>
          <a:ln>
            <a:noFill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grpSp>
        <p:nvGrpSpPr>
          <p:cNvPr id="6" name="组合 17"/>
          <p:cNvGrpSpPr/>
          <p:nvPr/>
        </p:nvGrpSpPr>
        <p:grpSpPr bwMode="auto">
          <a:xfrm>
            <a:off x="476250" y="4591050"/>
            <a:ext cx="3781426" cy="3771449"/>
            <a:chOff x="0" y="0"/>
            <a:chExt cx="1890713" cy="1890713"/>
          </a:xfrm>
        </p:grpSpPr>
        <p:sp>
          <p:nvSpPr>
            <p:cNvPr id="7" name="椭圆 15"/>
            <p:cNvSpPr>
              <a:spLocks noChangeArrowheads="1"/>
            </p:cNvSpPr>
            <p:nvPr/>
          </p:nvSpPr>
          <p:spPr bwMode="auto">
            <a:xfrm>
              <a:off x="0" y="0"/>
              <a:ext cx="1890713" cy="1890713"/>
            </a:xfrm>
            <a:prstGeom prst="ellipse">
              <a:avLst/>
            </a:prstGeom>
            <a:solidFill>
              <a:schemeClr val="bg1">
                <a:alpha val="89018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2F6583"/>
                  </a:solidFill>
                  <a:bevel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8" name="文本框 16"/>
            <p:cNvSpPr>
              <a:spLocks noChangeArrowheads="1"/>
            </p:cNvSpPr>
            <p:nvPr/>
          </p:nvSpPr>
          <p:spPr bwMode="auto">
            <a:xfrm>
              <a:off x="109538" y="283637"/>
              <a:ext cx="1671637" cy="13269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16600" dirty="0">
                  <a:solidFill>
                    <a:srgbClr val="F66034"/>
                  </a:solidFill>
                  <a:sym typeface="Arial" panose="020B0604020202020204" pitchFamily="34" charset="0"/>
                </a:rPr>
                <a:t>03</a:t>
              </a:r>
              <a:endParaRPr lang="en-US" altLang="zh-CN" sz="16600" dirty="0">
                <a:solidFill>
                  <a:srgbClr val="F66034"/>
                </a:solidFill>
                <a:sym typeface="Arial" panose="020B0604020202020204" pitchFamily="34" charset="0"/>
              </a:endParaRPr>
            </a:p>
          </p:txBody>
        </p:sp>
      </p:grpSp>
      <p:sp>
        <p:nvSpPr>
          <p:cNvPr id="9" name="文本框 18"/>
          <p:cNvSpPr>
            <a:spLocks noChangeArrowheads="1"/>
          </p:cNvSpPr>
          <p:nvPr/>
        </p:nvSpPr>
        <p:spPr bwMode="auto">
          <a:xfrm>
            <a:off x="4733926" y="5825210"/>
            <a:ext cx="11634538" cy="1862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1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Open Sans" panose="020B0606030504020204" pitchFamily="2" charset="0"/>
              </a:rPr>
              <a:t>其他与提高转化</a:t>
            </a:r>
            <a:endParaRPr lang="zh-CN" altLang="en-US" sz="115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Open Sans" panose="020B0606030504020204" pitchFamily="2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矩形 38"/>
          <p:cNvSpPr/>
          <p:nvPr/>
        </p:nvSpPr>
        <p:spPr>
          <a:xfrm>
            <a:off x="0" y="-79600"/>
            <a:ext cx="24384000" cy="2000389"/>
          </a:xfrm>
          <a:prstGeom prst="rect">
            <a:avLst/>
          </a:prstGeom>
          <a:solidFill>
            <a:srgbClr val="EA57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8000"/>
          </a:p>
        </p:txBody>
      </p:sp>
      <p:sp>
        <p:nvSpPr>
          <p:cNvPr id="435" name="Shape 435"/>
          <p:cNvSpPr txBox="1"/>
          <p:nvPr/>
        </p:nvSpPr>
        <p:spPr>
          <a:xfrm>
            <a:off x="431531" y="508381"/>
            <a:ext cx="23757397" cy="881256"/>
          </a:xfrm>
          <a:prstGeom prst="rect">
            <a:avLst/>
          </a:prstGeom>
          <a:noFill/>
          <a:ln>
            <a:noFill/>
          </a:ln>
        </p:spPr>
        <p:txBody>
          <a:bodyPr lIns="163253" tIns="126656" rIns="163253" bIns="81624" anchor="t" anchorCtr="0">
            <a:noAutofit/>
          </a:bodyPr>
          <a:lstStyle/>
          <a:p>
            <a:pPr defTabSz="829310">
              <a:lnSpc>
                <a:spcPct val="93000"/>
              </a:lnSpc>
              <a:buClr>
                <a:srgbClr val="F1582C"/>
              </a:buClr>
              <a:buSzPct val="25000"/>
              <a:buFont typeface="Times New Roman" panose="02020603050405020304" pitchFamily="18" charset="0"/>
              <a:tabLst>
                <a:tab pos="0" algn="l"/>
                <a:tab pos="913765" algn="l"/>
                <a:tab pos="1828165" algn="l"/>
                <a:tab pos="2742565" algn="l"/>
                <a:tab pos="3656965" algn="l"/>
                <a:tab pos="4571365" algn="l"/>
                <a:tab pos="5485765" algn="l"/>
                <a:tab pos="6400165" algn="l"/>
                <a:tab pos="7314565" algn="l"/>
                <a:tab pos="8228965" algn="l"/>
                <a:tab pos="9142730" algn="l"/>
                <a:tab pos="10057130" algn="l"/>
                <a:tab pos="10971530" algn="l"/>
                <a:tab pos="11885930" algn="l"/>
                <a:tab pos="12800330" algn="l"/>
                <a:tab pos="13714730" algn="l"/>
                <a:tab pos="14629130" algn="l"/>
                <a:tab pos="15543530" algn="l"/>
                <a:tab pos="16457930" algn="l"/>
                <a:tab pos="17371695" algn="l"/>
                <a:tab pos="18286095" algn="l"/>
              </a:tabLst>
            </a:pPr>
            <a:r>
              <a:rPr lang="en-US" altLang="zh-CN" sz="6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1.</a:t>
            </a:r>
            <a:r>
              <a:rPr lang="zh-CN" altLang="en-US" sz="6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聊聊回复</a:t>
            </a:r>
            <a:endParaRPr lang="zh-CN" altLang="en-US" sz="6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38" name="图片 3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68197"/>
            <a:ext cx="24384000" cy="786384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2888" y="4116542"/>
            <a:ext cx="10808796" cy="2421065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1894856" y="9067821"/>
            <a:ext cx="19915439" cy="3057247"/>
          </a:xfrm>
          <a:prstGeom prst="rect">
            <a:avLst/>
          </a:prstGeom>
          <a:noFill/>
          <a:ln w="38100" cap="flat">
            <a:solidFill>
              <a:srgbClr val="EA572A"/>
            </a:solidFill>
            <a:prstDash val="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457200" marR="0" indent="-4572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聊聊功能：</a:t>
            </a:r>
            <a:r>
              <a:rPr lang="zh-CN" altLang="en-US" sz="32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吸粉；转化；</a:t>
            </a:r>
            <a:endParaRPr lang="en-US" altLang="zh-CN" sz="32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marR="0" indent="-4572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聊聊回复时间：</a:t>
            </a:r>
            <a:r>
              <a:rPr lang="zh-CN" altLang="en-US" sz="32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聊聊回复率保持在</a:t>
            </a:r>
            <a:r>
              <a:rPr lang="en-US" altLang="zh-CN" sz="32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80%</a:t>
            </a:r>
            <a:r>
              <a:rPr lang="zh-CN" altLang="en-US" sz="32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以上，尽量；</a:t>
            </a:r>
            <a:endParaRPr lang="en-US" altLang="zh-CN" sz="32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marR="0" indent="-4572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聊聊使用技巧与规范：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R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en-US" altLang="zh-CN" sz="32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1.</a:t>
            </a:r>
            <a:r>
              <a:rPr lang="zh-CN" altLang="en-US" sz="32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设置自动回复的欢迎语，内容包含关注有礼和热卖品下单有礼，赠送聊聊窗口特有优惠券或福利；</a:t>
            </a:r>
            <a:endParaRPr lang="en-US" altLang="zh-CN" sz="32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R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en-US" altLang="zh-CN" sz="32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2.</a:t>
            </a:r>
            <a:r>
              <a:rPr lang="zh-CN" altLang="en-US" sz="32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可在主图或详情页上写“联系客服有惊喜”；</a:t>
            </a:r>
            <a:endParaRPr lang="en-US" altLang="zh-CN" sz="32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sz="32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3.</a:t>
            </a:r>
            <a:r>
              <a:rPr lang="zh-CN" altLang="en-US" sz="32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聊聊中不能出现不文明用语和其他虾皮外的交易方式信息；</a:t>
            </a:r>
            <a:endParaRPr lang="en-US" altLang="zh-CN" sz="32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07058" y="2081713"/>
            <a:ext cx="6945982" cy="614297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0"/>
            <a:ext cx="24384000" cy="2089830"/>
          </a:xfrm>
          <a:prstGeom prst="rect">
            <a:avLst/>
          </a:prstGeom>
          <a:solidFill>
            <a:srgbClr val="EA572A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89" name="Shape 49"/>
          <p:cNvSpPr txBox="1"/>
          <p:nvPr/>
        </p:nvSpPr>
        <p:spPr>
          <a:xfrm>
            <a:off x="820102" y="570129"/>
            <a:ext cx="22776413" cy="949573"/>
          </a:xfrm>
          <a:prstGeom prst="rect">
            <a:avLst/>
          </a:prstGeom>
          <a:ln w="12700">
            <a:miter lim="400000"/>
          </a:ln>
        </p:spPr>
        <p:txBody>
          <a:bodyPr lIns="44999" tIns="44999" rIns="44999" bIns="44999">
            <a:spAutoFit/>
          </a:bodyPr>
          <a:lstStyle>
            <a:lvl1pPr defTabSz="914400">
              <a:lnSpc>
                <a:spcPct val="93000"/>
              </a:lnSpc>
              <a:defRPr sz="6000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</a:lstStyle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黑体" panose="02010609060101010101" charset="-122"/>
              </a:rPr>
              <a:t>进阶运营技巧总概</a:t>
            </a:r>
            <a:endParaRPr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黑体" panose="02010609060101010101" charset="-122"/>
            </a:endParaRPr>
          </a:p>
        </p:txBody>
      </p:sp>
      <p:grpSp>
        <p:nvGrpSpPr>
          <p:cNvPr id="21" name="组 20"/>
          <p:cNvGrpSpPr/>
          <p:nvPr/>
        </p:nvGrpSpPr>
        <p:grpSpPr>
          <a:xfrm>
            <a:off x="0" y="12955359"/>
            <a:ext cx="24384000" cy="784175"/>
            <a:chOff x="0" y="12955359"/>
            <a:chExt cx="24384000" cy="784175"/>
          </a:xfrm>
        </p:grpSpPr>
        <p:pic>
          <p:nvPicPr>
            <p:cNvPr id="22" name="图片 21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20177" y="12955359"/>
              <a:ext cx="2254732" cy="732207"/>
            </a:xfrm>
            <a:prstGeom prst="rect">
              <a:avLst/>
            </a:prstGeom>
          </p:spPr>
        </p:pic>
        <p:grpSp>
          <p:nvGrpSpPr>
            <p:cNvPr id="23" name="组 22"/>
            <p:cNvGrpSpPr/>
            <p:nvPr/>
          </p:nvGrpSpPr>
          <p:grpSpPr>
            <a:xfrm>
              <a:off x="0" y="12978317"/>
              <a:ext cx="24384000" cy="761217"/>
              <a:chOff x="0" y="12978317"/>
              <a:chExt cx="24384000" cy="761217"/>
            </a:xfrm>
          </p:grpSpPr>
          <p:sp>
            <p:nvSpPr>
              <p:cNvPr id="24" name="矩形 2"/>
              <p:cNvSpPr/>
              <p:nvPr/>
            </p:nvSpPr>
            <p:spPr>
              <a:xfrm>
                <a:off x="0" y="12978317"/>
                <a:ext cx="20909476" cy="757679"/>
              </a:xfrm>
              <a:custGeom>
                <a:avLst/>
                <a:gdLst>
                  <a:gd name="connsiteX0" fmla="*/ 0 w 21157979"/>
                  <a:gd name="connsiteY0" fmla="*/ 0 h 757679"/>
                  <a:gd name="connsiteX1" fmla="*/ 21157979 w 21157979"/>
                  <a:gd name="connsiteY1" fmla="*/ 0 h 757679"/>
                  <a:gd name="connsiteX2" fmla="*/ 21157979 w 21157979"/>
                  <a:gd name="connsiteY2" fmla="*/ 757679 h 757679"/>
                  <a:gd name="connsiteX3" fmla="*/ 0 w 21157979"/>
                  <a:gd name="connsiteY3" fmla="*/ 757679 h 757679"/>
                  <a:gd name="connsiteX4" fmla="*/ 0 w 21157979"/>
                  <a:gd name="connsiteY4" fmla="*/ 0 h 757679"/>
                  <a:gd name="connsiteX0-1" fmla="*/ 0 w 21157979"/>
                  <a:gd name="connsiteY0-2" fmla="*/ 0 h 757679"/>
                  <a:gd name="connsiteX1-3" fmla="*/ 20586480 w 21157979"/>
                  <a:gd name="connsiteY1-4" fmla="*/ 16329 h 757679"/>
                  <a:gd name="connsiteX2-5" fmla="*/ 21157979 w 21157979"/>
                  <a:gd name="connsiteY2-6" fmla="*/ 757679 h 757679"/>
                  <a:gd name="connsiteX3-7" fmla="*/ 0 w 21157979"/>
                  <a:gd name="connsiteY3-8" fmla="*/ 757679 h 757679"/>
                  <a:gd name="connsiteX4-9" fmla="*/ 0 w 21157979"/>
                  <a:gd name="connsiteY4-10" fmla="*/ 0 h 757679"/>
                  <a:gd name="connsiteX0-11" fmla="*/ 0 w 21157979"/>
                  <a:gd name="connsiteY0-12" fmla="*/ 0 h 757679"/>
                  <a:gd name="connsiteX1-13" fmla="*/ 21108995 w 21157979"/>
                  <a:gd name="connsiteY1-14" fmla="*/ 16329 h 757679"/>
                  <a:gd name="connsiteX2-15" fmla="*/ 21157979 w 21157979"/>
                  <a:gd name="connsiteY2-16" fmla="*/ 757679 h 757679"/>
                  <a:gd name="connsiteX3-17" fmla="*/ 0 w 21157979"/>
                  <a:gd name="connsiteY3-18" fmla="*/ 757679 h 757679"/>
                  <a:gd name="connsiteX4-19" fmla="*/ 0 w 21157979"/>
                  <a:gd name="connsiteY4-20" fmla="*/ 0 h 757679"/>
                  <a:gd name="connsiteX0-21" fmla="*/ 0 w 21108995"/>
                  <a:gd name="connsiteY0-22" fmla="*/ 0 h 757679"/>
                  <a:gd name="connsiteX1-23" fmla="*/ 21108995 w 21108995"/>
                  <a:gd name="connsiteY1-24" fmla="*/ 16329 h 757679"/>
                  <a:gd name="connsiteX2-25" fmla="*/ 19933337 w 21108995"/>
                  <a:gd name="connsiteY2-26" fmla="*/ 757679 h 757679"/>
                  <a:gd name="connsiteX3-27" fmla="*/ 0 w 21108995"/>
                  <a:gd name="connsiteY3-28" fmla="*/ 757679 h 757679"/>
                  <a:gd name="connsiteX4-29" fmla="*/ 0 w 21108995"/>
                  <a:gd name="connsiteY4-30" fmla="*/ 0 h 757679"/>
                  <a:gd name="connsiteX0-31" fmla="*/ 0 w 19965996"/>
                  <a:gd name="connsiteY0-32" fmla="*/ 0 h 757679"/>
                  <a:gd name="connsiteX1-33" fmla="*/ 19965996 w 19965996"/>
                  <a:gd name="connsiteY1-34" fmla="*/ 0 h 757679"/>
                  <a:gd name="connsiteX2-35" fmla="*/ 19933337 w 19965996"/>
                  <a:gd name="connsiteY2-36" fmla="*/ 757679 h 757679"/>
                  <a:gd name="connsiteX3-37" fmla="*/ 0 w 19965996"/>
                  <a:gd name="connsiteY3-38" fmla="*/ 757679 h 757679"/>
                  <a:gd name="connsiteX4-39" fmla="*/ 0 w 19965996"/>
                  <a:gd name="connsiteY4-40" fmla="*/ 0 h 757679"/>
                  <a:gd name="connsiteX0-41" fmla="*/ 0 w 19933337"/>
                  <a:gd name="connsiteY0-42" fmla="*/ 0 h 757679"/>
                  <a:gd name="connsiteX1-43" fmla="*/ 19018938 w 19933337"/>
                  <a:gd name="connsiteY1-44" fmla="*/ 0 h 757679"/>
                  <a:gd name="connsiteX2-45" fmla="*/ 19933337 w 19933337"/>
                  <a:gd name="connsiteY2-46" fmla="*/ 757679 h 757679"/>
                  <a:gd name="connsiteX3-47" fmla="*/ 0 w 19933337"/>
                  <a:gd name="connsiteY3-48" fmla="*/ 757679 h 757679"/>
                  <a:gd name="connsiteX4-49" fmla="*/ 0 w 19933337"/>
                  <a:gd name="connsiteY4-50" fmla="*/ 0 h 757679"/>
                  <a:gd name="connsiteX0-51" fmla="*/ 0 w 19018938"/>
                  <a:gd name="connsiteY0-52" fmla="*/ 0 h 757679"/>
                  <a:gd name="connsiteX1-53" fmla="*/ 19018938 w 19018938"/>
                  <a:gd name="connsiteY1-54" fmla="*/ 0 h 757679"/>
                  <a:gd name="connsiteX2-55" fmla="*/ 19018936 w 19018938"/>
                  <a:gd name="connsiteY2-56" fmla="*/ 757679 h 757679"/>
                  <a:gd name="connsiteX3-57" fmla="*/ 0 w 19018938"/>
                  <a:gd name="connsiteY3-58" fmla="*/ 757679 h 757679"/>
                  <a:gd name="connsiteX4-59" fmla="*/ 0 w 19018938"/>
                  <a:gd name="connsiteY4-60" fmla="*/ 0 h 757679"/>
                  <a:gd name="connsiteX0-61" fmla="*/ 0 w 19018938"/>
                  <a:gd name="connsiteY0-62" fmla="*/ 0 h 757679"/>
                  <a:gd name="connsiteX1-63" fmla="*/ 19018938 w 19018938"/>
                  <a:gd name="connsiteY1-64" fmla="*/ 0 h 757679"/>
                  <a:gd name="connsiteX2-65" fmla="*/ 19018936 w 19018938"/>
                  <a:gd name="connsiteY2-66" fmla="*/ 757679 h 757679"/>
                  <a:gd name="connsiteX3-67" fmla="*/ 0 w 19018938"/>
                  <a:gd name="connsiteY3-68" fmla="*/ 757679 h 757679"/>
                  <a:gd name="connsiteX4-69" fmla="*/ 0 w 19018938"/>
                  <a:gd name="connsiteY4-70" fmla="*/ 0 h 757679"/>
                  <a:gd name="connsiteX0-71" fmla="*/ 0 w 20096623"/>
                  <a:gd name="connsiteY0-72" fmla="*/ 0 h 757679"/>
                  <a:gd name="connsiteX1-73" fmla="*/ 20096623 w 20096623"/>
                  <a:gd name="connsiteY1-74" fmla="*/ 32657 h 757679"/>
                  <a:gd name="connsiteX2-75" fmla="*/ 19018936 w 20096623"/>
                  <a:gd name="connsiteY2-76" fmla="*/ 757679 h 757679"/>
                  <a:gd name="connsiteX3-77" fmla="*/ 0 w 20096623"/>
                  <a:gd name="connsiteY3-78" fmla="*/ 757679 h 757679"/>
                  <a:gd name="connsiteX4-79" fmla="*/ 0 w 20096623"/>
                  <a:gd name="connsiteY4-80" fmla="*/ 0 h 757679"/>
                  <a:gd name="connsiteX0-81" fmla="*/ 0 w 20096623"/>
                  <a:gd name="connsiteY0-82" fmla="*/ 0 h 757679"/>
                  <a:gd name="connsiteX1-83" fmla="*/ 20096623 w 20096623"/>
                  <a:gd name="connsiteY1-84" fmla="*/ 32657 h 757679"/>
                  <a:gd name="connsiteX2-85" fmla="*/ 19623093 w 20096623"/>
                  <a:gd name="connsiteY2-86" fmla="*/ 757679 h 757679"/>
                  <a:gd name="connsiteX3-87" fmla="*/ 0 w 20096623"/>
                  <a:gd name="connsiteY3-88" fmla="*/ 757679 h 757679"/>
                  <a:gd name="connsiteX4-89" fmla="*/ 0 w 20096623"/>
                  <a:gd name="connsiteY4-90" fmla="*/ 0 h 757679"/>
                  <a:gd name="connsiteX0-91" fmla="*/ 0 w 20096623"/>
                  <a:gd name="connsiteY0-92" fmla="*/ 0 h 757679"/>
                  <a:gd name="connsiteX1-93" fmla="*/ 20096623 w 20096623"/>
                  <a:gd name="connsiteY1-94" fmla="*/ 32657 h 757679"/>
                  <a:gd name="connsiteX2-95" fmla="*/ 19623093 w 20096623"/>
                  <a:gd name="connsiteY2-96" fmla="*/ 757679 h 757679"/>
                  <a:gd name="connsiteX3-97" fmla="*/ 0 w 20096623"/>
                  <a:gd name="connsiteY3-98" fmla="*/ 757679 h 757679"/>
                  <a:gd name="connsiteX4-99" fmla="*/ 0 w 20096623"/>
                  <a:gd name="connsiteY4-100" fmla="*/ 0 h 757679"/>
                  <a:gd name="connsiteX0-101" fmla="*/ 0 w 20020424"/>
                  <a:gd name="connsiteY0-102" fmla="*/ 0 h 757679"/>
                  <a:gd name="connsiteX1-103" fmla="*/ 20020424 w 20020424"/>
                  <a:gd name="connsiteY1-104" fmla="*/ 49590 h 757679"/>
                  <a:gd name="connsiteX2-105" fmla="*/ 19623093 w 20020424"/>
                  <a:gd name="connsiteY2-106" fmla="*/ 757679 h 757679"/>
                  <a:gd name="connsiteX3-107" fmla="*/ 0 w 20020424"/>
                  <a:gd name="connsiteY3-108" fmla="*/ 757679 h 757679"/>
                  <a:gd name="connsiteX4-109" fmla="*/ 0 w 20020424"/>
                  <a:gd name="connsiteY4-110" fmla="*/ 0 h 757679"/>
                  <a:gd name="connsiteX0-111" fmla="*/ 0 w 20147424"/>
                  <a:gd name="connsiteY0-112" fmla="*/ 204410 h 962089"/>
                  <a:gd name="connsiteX1-113" fmla="*/ 20147424 w 20147424"/>
                  <a:gd name="connsiteY1-114" fmla="*/ 0 h 962089"/>
                  <a:gd name="connsiteX2-115" fmla="*/ 19623093 w 20147424"/>
                  <a:gd name="connsiteY2-116" fmla="*/ 962089 h 962089"/>
                  <a:gd name="connsiteX3-117" fmla="*/ 0 w 20147424"/>
                  <a:gd name="connsiteY3-118" fmla="*/ 962089 h 962089"/>
                  <a:gd name="connsiteX4-119" fmla="*/ 0 w 20147424"/>
                  <a:gd name="connsiteY4-120" fmla="*/ 204410 h 962089"/>
                  <a:gd name="connsiteX0-121" fmla="*/ 0 w 19995024"/>
                  <a:gd name="connsiteY0-122" fmla="*/ 0 h 757679"/>
                  <a:gd name="connsiteX1-123" fmla="*/ 19995024 w 19995024"/>
                  <a:gd name="connsiteY1-124" fmla="*/ 58056 h 757679"/>
                  <a:gd name="connsiteX2-125" fmla="*/ 19623093 w 19995024"/>
                  <a:gd name="connsiteY2-126" fmla="*/ 757679 h 757679"/>
                  <a:gd name="connsiteX3-127" fmla="*/ 0 w 19995024"/>
                  <a:gd name="connsiteY3-128" fmla="*/ 757679 h 757679"/>
                  <a:gd name="connsiteX4-129" fmla="*/ 0 w 19995024"/>
                  <a:gd name="connsiteY4-130" fmla="*/ 0 h 757679"/>
                  <a:gd name="connsiteX0-131" fmla="*/ 0 w 19995024"/>
                  <a:gd name="connsiteY0-132" fmla="*/ 0 h 757679"/>
                  <a:gd name="connsiteX1-133" fmla="*/ 19995024 w 19995024"/>
                  <a:gd name="connsiteY1-134" fmla="*/ 32656 h 757679"/>
                  <a:gd name="connsiteX2-135" fmla="*/ 19623093 w 19995024"/>
                  <a:gd name="connsiteY2-136" fmla="*/ 757679 h 757679"/>
                  <a:gd name="connsiteX3-137" fmla="*/ 0 w 19995024"/>
                  <a:gd name="connsiteY3-138" fmla="*/ 757679 h 757679"/>
                  <a:gd name="connsiteX4-139" fmla="*/ 0 w 19995024"/>
                  <a:gd name="connsiteY4-140" fmla="*/ 0 h 757679"/>
                  <a:gd name="connsiteX0-141" fmla="*/ 0 w 19623093"/>
                  <a:gd name="connsiteY0-142" fmla="*/ 0 h 757679"/>
                  <a:gd name="connsiteX1-143" fmla="*/ 19563224 w 19623093"/>
                  <a:gd name="connsiteY1-144" fmla="*/ 24189 h 757679"/>
                  <a:gd name="connsiteX2-145" fmla="*/ 19623093 w 19623093"/>
                  <a:gd name="connsiteY2-146" fmla="*/ 757679 h 757679"/>
                  <a:gd name="connsiteX3-147" fmla="*/ 0 w 19623093"/>
                  <a:gd name="connsiteY3-148" fmla="*/ 757679 h 757679"/>
                  <a:gd name="connsiteX4-149" fmla="*/ 0 w 19623093"/>
                  <a:gd name="connsiteY4-150" fmla="*/ 0 h 757679"/>
                  <a:gd name="connsiteX0-151" fmla="*/ 0 w 20037357"/>
                  <a:gd name="connsiteY0-152" fmla="*/ 0 h 757679"/>
                  <a:gd name="connsiteX1-153" fmla="*/ 20037357 w 20037357"/>
                  <a:gd name="connsiteY1-154" fmla="*/ 32656 h 757679"/>
                  <a:gd name="connsiteX2-155" fmla="*/ 19623093 w 20037357"/>
                  <a:gd name="connsiteY2-156" fmla="*/ 757679 h 757679"/>
                  <a:gd name="connsiteX3-157" fmla="*/ 0 w 20037357"/>
                  <a:gd name="connsiteY3-158" fmla="*/ 757679 h 757679"/>
                  <a:gd name="connsiteX4-159" fmla="*/ 0 w 20037357"/>
                  <a:gd name="connsiteY4-160" fmla="*/ 0 h 757679"/>
                  <a:gd name="connsiteX0-161" fmla="*/ 0 w 19623093"/>
                  <a:gd name="connsiteY0-162" fmla="*/ 0 h 757679"/>
                  <a:gd name="connsiteX1-163" fmla="*/ 19487023 w 19623093"/>
                  <a:gd name="connsiteY1-164" fmla="*/ 32656 h 757679"/>
                  <a:gd name="connsiteX2-165" fmla="*/ 19623093 w 19623093"/>
                  <a:gd name="connsiteY2-166" fmla="*/ 757679 h 757679"/>
                  <a:gd name="connsiteX3-167" fmla="*/ 0 w 19623093"/>
                  <a:gd name="connsiteY3-168" fmla="*/ 757679 h 757679"/>
                  <a:gd name="connsiteX4-169" fmla="*/ 0 w 19623093"/>
                  <a:gd name="connsiteY4-170" fmla="*/ 0 h 757679"/>
                  <a:gd name="connsiteX0-171" fmla="*/ 0 w 20037357"/>
                  <a:gd name="connsiteY0-172" fmla="*/ 0 h 757679"/>
                  <a:gd name="connsiteX1-173" fmla="*/ 20037357 w 20037357"/>
                  <a:gd name="connsiteY1-174" fmla="*/ 41123 h 757679"/>
                  <a:gd name="connsiteX2-175" fmla="*/ 19623093 w 20037357"/>
                  <a:gd name="connsiteY2-176" fmla="*/ 757679 h 757679"/>
                  <a:gd name="connsiteX3-177" fmla="*/ 0 w 20037357"/>
                  <a:gd name="connsiteY3-178" fmla="*/ 757679 h 757679"/>
                  <a:gd name="connsiteX4-179" fmla="*/ 0 w 20037357"/>
                  <a:gd name="connsiteY4-180" fmla="*/ 0 h 757679"/>
                  <a:gd name="connsiteX0-181" fmla="*/ 0 w 20123853"/>
                  <a:gd name="connsiteY0-182" fmla="*/ 45374 h 803053"/>
                  <a:gd name="connsiteX1-183" fmla="*/ 20123853 w 20123853"/>
                  <a:gd name="connsiteY1-184" fmla="*/ 0 h 803053"/>
                  <a:gd name="connsiteX2-185" fmla="*/ 19623093 w 20123853"/>
                  <a:gd name="connsiteY2-186" fmla="*/ 803053 h 803053"/>
                  <a:gd name="connsiteX3-187" fmla="*/ 0 w 20123853"/>
                  <a:gd name="connsiteY3-188" fmla="*/ 803053 h 803053"/>
                  <a:gd name="connsiteX4-189" fmla="*/ 0 w 20123853"/>
                  <a:gd name="connsiteY4-190" fmla="*/ 45374 h 803053"/>
                  <a:gd name="connsiteX0-191" fmla="*/ 0 w 20024998"/>
                  <a:gd name="connsiteY0-192" fmla="*/ 0 h 757679"/>
                  <a:gd name="connsiteX1-193" fmla="*/ 20024998 w 20024998"/>
                  <a:gd name="connsiteY1-194" fmla="*/ 10232 h 757679"/>
                  <a:gd name="connsiteX2-195" fmla="*/ 19623093 w 20024998"/>
                  <a:gd name="connsiteY2-196" fmla="*/ 757679 h 757679"/>
                  <a:gd name="connsiteX3-197" fmla="*/ 0 w 20024998"/>
                  <a:gd name="connsiteY3-198" fmla="*/ 757679 h 757679"/>
                  <a:gd name="connsiteX4-199" fmla="*/ 0 w 20024998"/>
                  <a:gd name="connsiteY4-200" fmla="*/ 0 h 757679"/>
                  <a:gd name="connsiteX0-201" fmla="*/ 0 w 19913788"/>
                  <a:gd name="connsiteY0-202" fmla="*/ 0 h 757679"/>
                  <a:gd name="connsiteX1-203" fmla="*/ 19913788 w 19913788"/>
                  <a:gd name="connsiteY1-204" fmla="*/ 34946 h 757679"/>
                  <a:gd name="connsiteX2-205" fmla="*/ 19623093 w 19913788"/>
                  <a:gd name="connsiteY2-206" fmla="*/ 757679 h 757679"/>
                  <a:gd name="connsiteX3-207" fmla="*/ 0 w 19913788"/>
                  <a:gd name="connsiteY3-208" fmla="*/ 757679 h 757679"/>
                  <a:gd name="connsiteX4-209" fmla="*/ 0 w 19913788"/>
                  <a:gd name="connsiteY4-210" fmla="*/ 0 h 757679"/>
                  <a:gd name="connsiteX0-211" fmla="*/ 0 w 19913788"/>
                  <a:gd name="connsiteY0-212" fmla="*/ 0 h 757679"/>
                  <a:gd name="connsiteX1-213" fmla="*/ 19913788 w 19913788"/>
                  <a:gd name="connsiteY1-214" fmla="*/ 34946 h 757679"/>
                  <a:gd name="connsiteX2-215" fmla="*/ 18730464 w 19913788"/>
                  <a:gd name="connsiteY2-216" fmla="*/ 757679 h 757679"/>
                  <a:gd name="connsiteX3-217" fmla="*/ 0 w 19913788"/>
                  <a:gd name="connsiteY3-218" fmla="*/ 757679 h 757679"/>
                  <a:gd name="connsiteX4-219" fmla="*/ 0 w 19913788"/>
                  <a:gd name="connsiteY4-220" fmla="*/ 0 h 757679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9913788" h="757679">
                    <a:moveTo>
                      <a:pt x="0" y="0"/>
                    </a:moveTo>
                    <a:lnTo>
                      <a:pt x="19913788" y="34946"/>
                    </a:lnTo>
                    <a:cubicBezTo>
                      <a:pt x="19913786" y="42578"/>
                      <a:pt x="18730465" y="733719"/>
                      <a:pt x="18730464" y="757679"/>
                    </a:cubicBezTo>
                    <a:lnTo>
                      <a:pt x="0" y="75767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A572A"/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0" tIns="0" rIns="0" bIns="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32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Medium"/>
                </a:endParaRPr>
              </a:p>
            </p:txBody>
          </p:sp>
          <p:sp>
            <p:nvSpPr>
              <p:cNvPr id="25" name="矩形 3"/>
              <p:cNvSpPr/>
              <p:nvPr/>
            </p:nvSpPr>
            <p:spPr>
              <a:xfrm>
                <a:off x="19574934" y="13010680"/>
                <a:ext cx="1659060" cy="728854"/>
              </a:xfrm>
              <a:custGeom>
                <a:avLst/>
                <a:gdLst>
                  <a:gd name="connsiteX0" fmla="*/ 0 w 1095759"/>
                  <a:gd name="connsiteY0" fmla="*/ 0 h 737683"/>
                  <a:gd name="connsiteX1" fmla="*/ 1095759 w 1095759"/>
                  <a:gd name="connsiteY1" fmla="*/ 0 h 737683"/>
                  <a:gd name="connsiteX2" fmla="*/ 1095759 w 1095759"/>
                  <a:gd name="connsiteY2" fmla="*/ 737683 h 737683"/>
                  <a:gd name="connsiteX3" fmla="*/ 0 w 1095759"/>
                  <a:gd name="connsiteY3" fmla="*/ 737683 h 737683"/>
                  <a:gd name="connsiteX4" fmla="*/ 0 w 1095759"/>
                  <a:gd name="connsiteY4" fmla="*/ 0 h 737683"/>
                  <a:gd name="connsiteX0-1" fmla="*/ 424543 w 1520302"/>
                  <a:gd name="connsiteY0-2" fmla="*/ 0 h 770340"/>
                  <a:gd name="connsiteX1-3" fmla="*/ 1520302 w 1520302"/>
                  <a:gd name="connsiteY1-4" fmla="*/ 0 h 770340"/>
                  <a:gd name="connsiteX2-5" fmla="*/ 1520302 w 1520302"/>
                  <a:gd name="connsiteY2-6" fmla="*/ 737683 h 770340"/>
                  <a:gd name="connsiteX3-7" fmla="*/ 0 w 1520302"/>
                  <a:gd name="connsiteY3-8" fmla="*/ 770340 h 770340"/>
                  <a:gd name="connsiteX4-9" fmla="*/ 424543 w 1520302"/>
                  <a:gd name="connsiteY4-10" fmla="*/ 0 h 770340"/>
                  <a:gd name="connsiteX0-11" fmla="*/ 302298 w 1398057"/>
                  <a:gd name="connsiteY0-12" fmla="*/ 0 h 737683"/>
                  <a:gd name="connsiteX1-13" fmla="*/ 1398057 w 1398057"/>
                  <a:gd name="connsiteY1-14" fmla="*/ 0 h 737683"/>
                  <a:gd name="connsiteX2-15" fmla="*/ 1398057 w 1398057"/>
                  <a:gd name="connsiteY2-16" fmla="*/ 737683 h 737683"/>
                  <a:gd name="connsiteX3-17" fmla="*/ 0 w 1398057"/>
                  <a:gd name="connsiteY3-18" fmla="*/ 595528 h 737683"/>
                  <a:gd name="connsiteX4-19" fmla="*/ 302298 w 1398057"/>
                  <a:gd name="connsiteY4-20" fmla="*/ 0 h 737683"/>
                  <a:gd name="connsiteX0-21" fmla="*/ 375645 w 1471404"/>
                  <a:gd name="connsiteY0-22" fmla="*/ 0 h 737683"/>
                  <a:gd name="connsiteX1-23" fmla="*/ 1471404 w 1471404"/>
                  <a:gd name="connsiteY1-24" fmla="*/ 0 h 737683"/>
                  <a:gd name="connsiteX2-25" fmla="*/ 1471404 w 1471404"/>
                  <a:gd name="connsiteY2-26" fmla="*/ 737683 h 737683"/>
                  <a:gd name="connsiteX3-27" fmla="*/ 0 w 1471404"/>
                  <a:gd name="connsiteY3-28" fmla="*/ 729999 h 737683"/>
                  <a:gd name="connsiteX4-29" fmla="*/ 375645 w 1471404"/>
                  <a:gd name="connsiteY4-30" fmla="*/ 0 h 737683"/>
                  <a:gd name="connsiteX0-31" fmla="*/ 277849 w 1373608"/>
                  <a:gd name="connsiteY0-32" fmla="*/ 0 h 737683"/>
                  <a:gd name="connsiteX1-33" fmla="*/ 1373608 w 1373608"/>
                  <a:gd name="connsiteY1-34" fmla="*/ 0 h 737683"/>
                  <a:gd name="connsiteX2-35" fmla="*/ 1373608 w 1373608"/>
                  <a:gd name="connsiteY2-36" fmla="*/ 737683 h 737683"/>
                  <a:gd name="connsiteX3-37" fmla="*/ 0 w 1373608"/>
                  <a:gd name="connsiteY3-38" fmla="*/ 622422 h 737683"/>
                  <a:gd name="connsiteX4-39" fmla="*/ 277849 w 1373608"/>
                  <a:gd name="connsiteY4-40" fmla="*/ 0 h 737683"/>
                  <a:gd name="connsiteX0-41" fmla="*/ 282943 w 1378702"/>
                  <a:gd name="connsiteY0-42" fmla="*/ 0 h 737683"/>
                  <a:gd name="connsiteX1-43" fmla="*/ 1378702 w 1378702"/>
                  <a:gd name="connsiteY1-44" fmla="*/ 0 h 737683"/>
                  <a:gd name="connsiteX2-45" fmla="*/ 1378702 w 1378702"/>
                  <a:gd name="connsiteY2-46" fmla="*/ 737683 h 737683"/>
                  <a:gd name="connsiteX3-47" fmla="*/ 5094 w 1378702"/>
                  <a:gd name="connsiteY3-48" fmla="*/ 622422 h 737683"/>
                  <a:gd name="connsiteX4-49" fmla="*/ 282943 w 1378702"/>
                  <a:gd name="connsiteY4-50" fmla="*/ 0 h 737683"/>
                  <a:gd name="connsiteX0-51" fmla="*/ 367254 w 1463013"/>
                  <a:gd name="connsiteY0-52" fmla="*/ 0 h 761216"/>
                  <a:gd name="connsiteX1-53" fmla="*/ 1463013 w 1463013"/>
                  <a:gd name="connsiteY1-54" fmla="*/ 0 h 761216"/>
                  <a:gd name="connsiteX2-55" fmla="*/ 1463013 w 1463013"/>
                  <a:gd name="connsiteY2-56" fmla="*/ 737683 h 761216"/>
                  <a:gd name="connsiteX3-57" fmla="*/ 3833 w 1463013"/>
                  <a:gd name="connsiteY3-58" fmla="*/ 756893 h 761216"/>
                  <a:gd name="connsiteX4-59" fmla="*/ 367254 w 1463013"/>
                  <a:gd name="connsiteY4-60" fmla="*/ 0 h 761216"/>
                  <a:gd name="connsiteX0-61" fmla="*/ 403560 w 1499319"/>
                  <a:gd name="connsiteY0-62" fmla="*/ 0 h 761216"/>
                  <a:gd name="connsiteX1-63" fmla="*/ 1499319 w 1499319"/>
                  <a:gd name="connsiteY1-64" fmla="*/ 0 h 761216"/>
                  <a:gd name="connsiteX2-65" fmla="*/ 1499319 w 1499319"/>
                  <a:gd name="connsiteY2-66" fmla="*/ 737683 h 761216"/>
                  <a:gd name="connsiteX3-67" fmla="*/ 3465 w 1499319"/>
                  <a:gd name="connsiteY3-68" fmla="*/ 756893 h 761216"/>
                  <a:gd name="connsiteX4-69" fmla="*/ 403560 w 1499319"/>
                  <a:gd name="connsiteY4-70" fmla="*/ 0 h 76121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499319" h="761216">
                    <a:moveTo>
                      <a:pt x="403560" y="0"/>
                    </a:moveTo>
                    <a:lnTo>
                      <a:pt x="1499319" y="0"/>
                    </a:lnTo>
                    <a:lnTo>
                      <a:pt x="1499319" y="737683"/>
                    </a:lnTo>
                    <a:lnTo>
                      <a:pt x="3465" y="756893"/>
                    </a:lnTo>
                    <a:cubicBezTo>
                      <a:pt x="-38390" y="818361"/>
                      <a:pt x="310944" y="207474"/>
                      <a:pt x="403560" y="0"/>
                    </a:cubicBezTo>
                    <a:close/>
                  </a:path>
                </a:pathLst>
              </a:custGeom>
              <a:solidFill>
                <a:srgbClr val="0E335F"/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0" tIns="0" rIns="0" bIns="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32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Medium"/>
                </a:endParaRPr>
              </a:p>
            </p:txBody>
          </p:sp>
          <p:sp>
            <p:nvSpPr>
              <p:cNvPr id="26" name="矩形 25"/>
              <p:cNvSpPr/>
              <p:nvPr/>
            </p:nvSpPr>
            <p:spPr>
              <a:xfrm>
                <a:off x="23518906" y="12978317"/>
                <a:ext cx="865094" cy="757679"/>
              </a:xfrm>
              <a:prstGeom prst="rect">
                <a:avLst/>
              </a:prstGeom>
              <a:solidFill>
                <a:srgbClr val="EA572A"/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0" tIns="0" rIns="0" bIns="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32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Medium"/>
                </a:endParaRPr>
              </a:p>
            </p:txBody>
          </p:sp>
        </p:grpSp>
      </p:grpSp>
      <p:sp>
        <p:nvSpPr>
          <p:cNvPr id="4" name="矩形: 圆角 3"/>
          <p:cNvSpPr/>
          <p:nvPr/>
        </p:nvSpPr>
        <p:spPr>
          <a:xfrm>
            <a:off x="2398912" y="3169647"/>
            <a:ext cx="4608512" cy="2232248"/>
          </a:xfrm>
          <a:prstGeom prst="roundRect">
            <a:avLst/>
          </a:prstGeom>
          <a:solidFill>
            <a:srgbClr val="EA572A"/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398912" y="3818978"/>
            <a:ext cx="4608512" cy="933589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5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高流量</a:t>
            </a:r>
            <a:endParaRPr kumimoji="0" lang="zh-CN" altLang="en-US" sz="54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Helvetica Neue"/>
            </a:endParaRPr>
          </a:p>
        </p:txBody>
      </p:sp>
      <p:sp>
        <p:nvSpPr>
          <p:cNvPr id="33" name="矩形: 圆角 32"/>
          <p:cNvSpPr/>
          <p:nvPr/>
        </p:nvSpPr>
        <p:spPr>
          <a:xfrm>
            <a:off x="9671720" y="3169647"/>
            <a:ext cx="4608512" cy="2232248"/>
          </a:xfrm>
          <a:prstGeom prst="roundRect">
            <a:avLst/>
          </a:prstGeom>
          <a:solidFill>
            <a:srgbClr val="EA572A"/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9671720" y="3818978"/>
            <a:ext cx="4608512" cy="933589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54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Helvetica Neue"/>
              </a:rPr>
              <a:t>高转化</a:t>
            </a:r>
            <a:endParaRPr kumimoji="0" lang="zh-CN" altLang="en-US" sz="54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Helvetica Neue"/>
            </a:endParaRPr>
          </a:p>
        </p:txBody>
      </p:sp>
      <p:sp>
        <p:nvSpPr>
          <p:cNvPr id="37" name="矩形: 圆角 36"/>
          <p:cNvSpPr/>
          <p:nvPr/>
        </p:nvSpPr>
        <p:spPr>
          <a:xfrm>
            <a:off x="16944528" y="3184333"/>
            <a:ext cx="4608512" cy="2232248"/>
          </a:xfrm>
          <a:prstGeom prst="roundRect">
            <a:avLst/>
          </a:prstGeom>
          <a:solidFill>
            <a:srgbClr val="EA572A"/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16944528" y="3833664"/>
            <a:ext cx="4608512" cy="933589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54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Helvetica Neue"/>
              </a:rPr>
              <a:t>高销量</a:t>
            </a:r>
            <a:endParaRPr kumimoji="0" lang="zh-CN" altLang="en-US" sz="54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Helvetica Neue"/>
            </a:endParaRPr>
          </a:p>
        </p:txBody>
      </p:sp>
      <p:pic>
        <p:nvPicPr>
          <p:cNvPr id="11" name="图形 10" descr="关闭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51354" y="3457679"/>
            <a:ext cx="1656184" cy="1656184"/>
          </a:xfrm>
          <a:prstGeom prst="rect">
            <a:avLst/>
          </a:prstGeom>
        </p:spPr>
      </p:pic>
      <p:pic>
        <p:nvPicPr>
          <p:cNvPr id="14" name="图形 13" descr="暂停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400000">
            <a:off x="15133805" y="3616402"/>
            <a:ext cx="998867" cy="1404020"/>
          </a:xfrm>
          <a:prstGeom prst="rect">
            <a:avLst/>
          </a:prstGeom>
        </p:spPr>
      </p:pic>
      <p:sp>
        <p:nvSpPr>
          <p:cNvPr id="42" name="圆角矩形 37"/>
          <p:cNvSpPr/>
          <p:nvPr/>
        </p:nvSpPr>
        <p:spPr>
          <a:xfrm>
            <a:off x="2477385" y="5739019"/>
            <a:ext cx="4451567" cy="1063247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4000" dirty="0"/>
              <a:t>持续上新</a:t>
            </a:r>
            <a:endParaRPr kumimoji="1" lang="zh-CN" altLang="en-US" sz="4000" dirty="0"/>
          </a:p>
        </p:txBody>
      </p:sp>
      <p:sp>
        <p:nvSpPr>
          <p:cNvPr id="48" name="圆角矩形 37"/>
          <p:cNvSpPr/>
          <p:nvPr/>
        </p:nvSpPr>
        <p:spPr>
          <a:xfrm>
            <a:off x="2477384" y="8115004"/>
            <a:ext cx="4451567" cy="1063247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4000" dirty="0"/>
              <a:t>搜索</a:t>
            </a:r>
            <a:endParaRPr kumimoji="1" lang="zh-CN" altLang="en-US" sz="4000" dirty="0"/>
          </a:p>
        </p:txBody>
      </p:sp>
      <p:sp>
        <p:nvSpPr>
          <p:cNvPr id="49" name="圆角矩形 37"/>
          <p:cNvSpPr/>
          <p:nvPr/>
        </p:nvSpPr>
        <p:spPr>
          <a:xfrm>
            <a:off x="2477386" y="6948074"/>
            <a:ext cx="4451567" cy="1063247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4000" dirty="0"/>
              <a:t>置顶推广</a:t>
            </a:r>
            <a:endParaRPr kumimoji="1" lang="zh-CN" altLang="en-US" sz="4000" dirty="0"/>
          </a:p>
        </p:txBody>
      </p:sp>
      <p:sp>
        <p:nvSpPr>
          <p:cNvPr id="50" name="圆角矩形 37"/>
          <p:cNvSpPr/>
          <p:nvPr/>
        </p:nvSpPr>
        <p:spPr>
          <a:xfrm>
            <a:off x="2477386" y="9330651"/>
            <a:ext cx="4451567" cy="1063247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4000" dirty="0"/>
              <a:t>关注粉丝</a:t>
            </a:r>
            <a:endParaRPr kumimoji="1" lang="zh-CN" altLang="en-US" sz="4000" dirty="0"/>
          </a:p>
        </p:txBody>
      </p:sp>
      <p:sp>
        <p:nvSpPr>
          <p:cNvPr id="51" name="圆角矩形 37"/>
          <p:cNvSpPr/>
          <p:nvPr/>
        </p:nvSpPr>
        <p:spPr>
          <a:xfrm>
            <a:off x="2192480" y="11890333"/>
            <a:ext cx="4814944" cy="1063247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4000" dirty="0"/>
              <a:t>付费：关键词广告</a:t>
            </a:r>
            <a:endParaRPr kumimoji="1" lang="zh-CN" altLang="en-US" sz="4000" dirty="0"/>
          </a:p>
        </p:txBody>
      </p:sp>
      <p:sp>
        <p:nvSpPr>
          <p:cNvPr id="52" name="圆角矩形 37"/>
          <p:cNvSpPr/>
          <p:nvPr/>
        </p:nvSpPr>
        <p:spPr>
          <a:xfrm>
            <a:off x="9706472" y="5739019"/>
            <a:ext cx="4451567" cy="1063247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4000" dirty="0"/>
              <a:t>店铺装修</a:t>
            </a:r>
            <a:endParaRPr kumimoji="1" lang="zh-CN" altLang="en-US" sz="4000" dirty="0"/>
          </a:p>
        </p:txBody>
      </p:sp>
      <p:sp>
        <p:nvSpPr>
          <p:cNvPr id="53" name="圆角矩形 37"/>
          <p:cNvSpPr/>
          <p:nvPr/>
        </p:nvSpPr>
        <p:spPr>
          <a:xfrm>
            <a:off x="9750192" y="6948073"/>
            <a:ext cx="4451567" cy="1063247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4000" dirty="0"/>
              <a:t>商品详情</a:t>
            </a:r>
            <a:endParaRPr kumimoji="1" lang="zh-CN" altLang="en-US" sz="4000" dirty="0"/>
          </a:p>
        </p:txBody>
      </p:sp>
      <p:sp>
        <p:nvSpPr>
          <p:cNvPr id="54" name="圆角矩形 37"/>
          <p:cNvSpPr/>
          <p:nvPr/>
        </p:nvSpPr>
        <p:spPr>
          <a:xfrm>
            <a:off x="9750192" y="8163720"/>
            <a:ext cx="4451567" cy="1063247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4000" dirty="0"/>
              <a:t>店铺活动</a:t>
            </a:r>
            <a:endParaRPr kumimoji="1" lang="zh-CN" altLang="en-US" sz="4000" dirty="0"/>
          </a:p>
        </p:txBody>
      </p:sp>
      <p:pic>
        <p:nvPicPr>
          <p:cNvPr id="16" name="图形 15" descr="教师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8181730" y="6576814"/>
            <a:ext cx="5866193" cy="6704221"/>
          </a:xfrm>
          <a:prstGeom prst="rect">
            <a:avLst/>
          </a:prstGeom>
        </p:spPr>
      </p:pic>
      <p:sp>
        <p:nvSpPr>
          <p:cNvPr id="56" name="圆角矩形 37"/>
          <p:cNvSpPr/>
          <p:nvPr/>
        </p:nvSpPr>
        <p:spPr>
          <a:xfrm>
            <a:off x="2480512" y="10610492"/>
            <a:ext cx="4451567" cy="1063247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4000" dirty="0"/>
              <a:t>后台活动报名</a:t>
            </a:r>
            <a:endParaRPr kumimoji="1" lang="zh-CN" altLang="en-US" sz="4000" dirty="0"/>
          </a:p>
        </p:txBody>
      </p:sp>
      <p:sp>
        <p:nvSpPr>
          <p:cNvPr id="28" name="圆角矩形 37"/>
          <p:cNvSpPr/>
          <p:nvPr/>
        </p:nvSpPr>
        <p:spPr>
          <a:xfrm>
            <a:off x="9750192" y="9397300"/>
            <a:ext cx="4451567" cy="1063247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4000" dirty="0"/>
              <a:t>聊聊回复</a:t>
            </a:r>
            <a:endParaRPr kumimoji="1" lang="zh-CN" altLang="en-US" sz="40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矩形 38"/>
          <p:cNvSpPr/>
          <p:nvPr/>
        </p:nvSpPr>
        <p:spPr>
          <a:xfrm>
            <a:off x="0" y="-79600"/>
            <a:ext cx="24384000" cy="2000389"/>
          </a:xfrm>
          <a:prstGeom prst="rect">
            <a:avLst/>
          </a:prstGeom>
          <a:solidFill>
            <a:srgbClr val="EA57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8000"/>
          </a:p>
        </p:txBody>
      </p:sp>
      <p:sp>
        <p:nvSpPr>
          <p:cNvPr id="435" name="Shape 435"/>
          <p:cNvSpPr txBox="1"/>
          <p:nvPr/>
        </p:nvSpPr>
        <p:spPr>
          <a:xfrm>
            <a:off x="431531" y="508381"/>
            <a:ext cx="23757397" cy="881256"/>
          </a:xfrm>
          <a:prstGeom prst="rect">
            <a:avLst/>
          </a:prstGeom>
          <a:noFill/>
          <a:ln>
            <a:noFill/>
          </a:ln>
        </p:spPr>
        <p:txBody>
          <a:bodyPr lIns="163253" tIns="126656" rIns="163253" bIns="81624" anchor="t" anchorCtr="0">
            <a:noAutofit/>
          </a:bodyPr>
          <a:lstStyle/>
          <a:p>
            <a:pPr defTabSz="829310">
              <a:lnSpc>
                <a:spcPct val="93000"/>
              </a:lnSpc>
              <a:buClr>
                <a:srgbClr val="F1582C"/>
              </a:buClr>
              <a:buSzPct val="25000"/>
              <a:buFont typeface="Times New Roman" panose="02020603050405020304" pitchFamily="18" charset="0"/>
              <a:tabLst>
                <a:tab pos="0" algn="l"/>
                <a:tab pos="913765" algn="l"/>
                <a:tab pos="1828165" algn="l"/>
                <a:tab pos="2742565" algn="l"/>
                <a:tab pos="3656965" algn="l"/>
                <a:tab pos="4571365" algn="l"/>
                <a:tab pos="5485765" algn="l"/>
                <a:tab pos="6400165" algn="l"/>
                <a:tab pos="7314565" algn="l"/>
                <a:tab pos="8228965" algn="l"/>
                <a:tab pos="9142730" algn="l"/>
                <a:tab pos="10057130" algn="l"/>
                <a:tab pos="10971530" algn="l"/>
                <a:tab pos="11885930" algn="l"/>
                <a:tab pos="12800330" algn="l"/>
                <a:tab pos="13714730" algn="l"/>
                <a:tab pos="14629130" algn="l"/>
                <a:tab pos="15543530" algn="l"/>
                <a:tab pos="16457930" algn="l"/>
                <a:tab pos="17371695" algn="l"/>
                <a:tab pos="18286095" algn="l"/>
              </a:tabLst>
            </a:pPr>
            <a:r>
              <a:rPr lang="en-US" altLang="zh-CN" sz="6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2.</a:t>
            </a:r>
            <a:r>
              <a:rPr lang="zh-CN" altLang="en-US" sz="6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店铺活动</a:t>
            </a:r>
            <a:endParaRPr lang="zh-CN" altLang="en-US" sz="6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38" name="图片 3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68197"/>
            <a:ext cx="24384000" cy="78638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4265" y="2875725"/>
            <a:ext cx="5400600" cy="455911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2817" y="2875725"/>
            <a:ext cx="5200863" cy="455911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12280" y="2956600"/>
            <a:ext cx="5200862" cy="4588261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3839072" y="9018240"/>
            <a:ext cx="18238657" cy="1579920"/>
          </a:xfrm>
          <a:prstGeom prst="rect">
            <a:avLst/>
          </a:prstGeom>
          <a:noFill/>
          <a:ln w="38100" cap="flat">
            <a:solidFill>
              <a:srgbClr val="EA572A"/>
            </a:solidFill>
            <a:prstDash val="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457200" marR="0" indent="-4572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折扣活动：</a:t>
            </a:r>
            <a:r>
              <a:rPr lang="zh-CN" altLang="en-US" sz="32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产品折扣在</a:t>
            </a:r>
            <a:r>
              <a:rPr lang="en-US" altLang="zh-CN" sz="32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7-8</a:t>
            </a:r>
            <a:r>
              <a:rPr lang="zh-CN" altLang="en-US" sz="32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折；</a:t>
            </a:r>
            <a:endParaRPr lang="en-US" altLang="zh-CN" sz="32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marR="0" indent="-4572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折扣券：</a:t>
            </a:r>
            <a:r>
              <a:rPr lang="zh-CN" altLang="en-US" sz="32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根据平台补贴政策及客单价来设置满减券；</a:t>
            </a:r>
            <a:endParaRPr lang="en-US" altLang="zh-CN" sz="32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marR="0" indent="-4572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运费折扣：</a:t>
            </a:r>
            <a:r>
              <a:rPr lang="zh-CN" altLang="en-US" sz="32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保证产品利润，少数暴利款、引流款可设置免邮；</a:t>
            </a:r>
            <a:endParaRPr lang="en-US" altLang="zh-CN" sz="32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矩形 38"/>
          <p:cNvSpPr/>
          <p:nvPr/>
        </p:nvSpPr>
        <p:spPr>
          <a:xfrm>
            <a:off x="0" y="-79600"/>
            <a:ext cx="24384000" cy="2000389"/>
          </a:xfrm>
          <a:prstGeom prst="rect">
            <a:avLst/>
          </a:prstGeom>
          <a:solidFill>
            <a:srgbClr val="EA57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8000"/>
          </a:p>
        </p:txBody>
      </p:sp>
      <p:sp>
        <p:nvSpPr>
          <p:cNvPr id="435" name="Shape 435"/>
          <p:cNvSpPr txBox="1"/>
          <p:nvPr/>
        </p:nvSpPr>
        <p:spPr>
          <a:xfrm>
            <a:off x="431531" y="508381"/>
            <a:ext cx="23757397" cy="881256"/>
          </a:xfrm>
          <a:prstGeom prst="rect">
            <a:avLst/>
          </a:prstGeom>
          <a:noFill/>
          <a:ln>
            <a:noFill/>
          </a:ln>
        </p:spPr>
        <p:txBody>
          <a:bodyPr lIns="163253" tIns="126656" rIns="163253" bIns="81624" anchor="t" anchorCtr="0">
            <a:noAutofit/>
          </a:bodyPr>
          <a:lstStyle/>
          <a:p>
            <a:pPr defTabSz="829310">
              <a:lnSpc>
                <a:spcPct val="93000"/>
              </a:lnSpc>
              <a:buClr>
                <a:srgbClr val="F1582C"/>
              </a:buClr>
              <a:buSzPct val="25000"/>
              <a:buFont typeface="Times New Roman" panose="02020603050405020304" pitchFamily="18" charset="0"/>
              <a:tabLst>
                <a:tab pos="0" algn="l"/>
                <a:tab pos="913765" algn="l"/>
                <a:tab pos="1828165" algn="l"/>
                <a:tab pos="2742565" algn="l"/>
                <a:tab pos="3656965" algn="l"/>
                <a:tab pos="4571365" algn="l"/>
                <a:tab pos="5485765" algn="l"/>
                <a:tab pos="6400165" algn="l"/>
                <a:tab pos="7314565" algn="l"/>
                <a:tab pos="8228965" algn="l"/>
                <a:tab pos="9142730" algn="l"/>
                <a:tab pos="10057130" algn="l"/>
                <a:tab pos="10971530" algn="l"/>
                <a:tab pos="11885930" algn="l"/>
                <a:tab pos="12800330" algn="l"/>
                <a:tab pos="13714730" algn="l"/>
                <a:tab pos="14629130" algn="l"/>
                <a:tab pos="15543530" algn="l"/>
                <a:tab pos="16457930" algn="l"/>
                <a:tab pos="17371695" algn="l"/>
                <a:tab pos="18286095" algn="l"/>
              </a:tabLst>
            </a:pPr>
            <a:r>
              <a:rPr lang="zh-CN" altLang="en-US" sz="6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店铺活动</a:t>
            </a:r>
            <a:r>
              <a:rPr lang="en-US" altLang="zh-CN" sz="6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-</a:t>
            </a:r>
            <a:r>
              <a:rPr lang="zh-CN" altLang="en-US" sz="6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折扣券设置技巧</a:t>
            </a:r>
            <a:endParaRPr lang="zh-CN" altLang="en-US" sz="6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38" name="图片 3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68197"/>
            <a:ext cx="24384000" cy="786384"/>
          </a:xfrm>
          <a:prstGeom prst="rect">
            <a:avLst/>
          </a:prstGeom>
        </p:spPr>
      </p:pic>
      <p:cxnSp>
        <p:nvCxnSpPr>
          <p:cNvPr id="15" name="Google Shape;289;p45"/>
          <p:cNvCxnSpPr/>
          <p:nvPr/>
        </p:nvCxnSpPr>
        <p:spPr>
          <a:xfrm>
            <a:off x="9332599" y="2338611"/>
            <a:ext cx="0" cy="9742806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" name="Google Shape;291;p45"/>
          <p:cNvSpPr txBox="1"/>
          <p:nvPr/>
        </p:nvSpPr>
        <p:spPr>
          <a:xfrm>
            <a:off x="1187940" y="3068387"/>
            <a:ext cx="7282048" cy="82832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noAutofit/>
          </a:bodyPr>
          <a:lstStyle/>
          <a:p>
            <a:pPr algn="l">
              <a:buClr>
                <a:srgbClr val="000000"/>
              </a:buClr>
              <a:buSzPts val="1200"/>
            </a:pPr>
            <a:r>
              <a:rPr lang="en-GB" sz="3200" b="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  <a:sym typeface="Arial" panose="020B0604020202020204"/>
              </a:rPr>
              <a:t>卖家可以参考</a:t>
            </a:r>
            <a:r>
              <a:rPr lang="zh-CN" altLang="en-US" sz="3200" b="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  <a:sym typeface="Arial" panose="020B0604020202020204"/>
              </a:rPr>
              <a:t>客单价</a:t>
            </a:r>
            <a:r>
              <a:rPr lang="en-GB" sz="3200" b="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  <a:sym typeface="Arial" panose="020B0604020202020204"/>
              </a:rPr>
              <a:t>进行</a:t>
            </a:r>
            <a:r>
              <a:rPr lang="zh-CN" altLang="en-US" sz="3200" b="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  <a:sym typeface="Arial" panose="020B0604020202020204"/>
              </a:rPr>
              <a:t>优惠券</a:t>
            </a:r>
            <a:r>
              <a:rPr lang="en-GB" sz="3200" b="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  <a:sym typeface="Arial" panose="020B0604020202020204"/>
              </a:rPr>
              <a:t>设置，建议至少设定以下三种类型，以TW为例：</a:t>
            </a:r>
            <a:endParaRPr sz="3200" b="0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/>
              <a:sym typeface="Arial" panose="020B0604020202020204"/>
            </a:endParaRPr>
          </a:p>
          <a:p>
            <a:pPr algn="l">
              <a:buClr>
                <a:srgbClr val="000000"/>
              </a:buClr>
              <a:buSzPts val="1200"/>
            </a:pPr>
            <a:endParaRPr lang="en-GB" sz="3200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/>
              <a:sym typeface="Arial" panose="020B0604020202020204"/>
            </a:endParaRPr>
          </a:p>
          <a:p>
            <a:pPr algn="l">
              <a:buClr>
                <a:srgbClr val="000000"/>
              </a:buClr>
              <a:buSzPts val="1200"/>
            </a:pPr>
            <a:r>
              <a:rPr lang="en-GB" sz="3200" b="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  <a:sym typeface="Arial" panose="020B0604020202020204"/>
              </a:rPr>
              <a:t>A</a:t>
            </a:r>
            <a:r>
              <a:rPr lang="zh-CN" altLang="en-US" sz="3200" b="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  <a:sym typeface="Arial" panose="020B0604020202020204"/>
              </a:rPr>
              <a:t>：</a:t>
            </a:r>
            <a:r>
              <a:rPr lang="en-GB" sz="3200" b="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  <a:sym typeface="Arial" panose="020B0604020202020204"/>
              </a:rPr>
              <a:t>低档</a:t>
            </a:r>
            <a:r>
              <a:rPr lang="zh-CN" altLang="en-US" sz="3200" b="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  <a:sym typeface="Arial" panose="020B0604020202020204"/>
              </a:rPr>
              <a:t>优惠券</a:t>
            </a:r>
            <a:r>
              <a:rPr lang="en-GB" sz="3200" b="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  <a:sym typeface="Arial" panose="020B0604020202020204"/>
              </a:rPr>
              <a:t>：低于ABS， 如满199减20，299减30，此类型可吸引买家进行下单 </a:t>
            </a:r>
            <a:endParaRPr sz="3200" b="0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/>
              <a:sym typeface="Arial" panose="020B0604020202020204"/>
            </a:endParaRPr>
          </a:p>
          <a:p>
            <a:pPr algn="l">
              <a:buClr>
                <a:srgbClr val="000000"/>
              </a:buClr>
              <a:buSzPts val="1200"/>
            </a:pPr>
            <a:endParaRPr lang="en-GB" sz="3200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/>
              <a:sym typeface="Arial" panose="020B0604020202020204"/>
            </a:endParaRPr>
          </a:p>
          <a:p>
            <a:pPr algn="l">
              <a:buClr>
                <a:srgbClr val="000000"/>
              </a:buClr>
              <a:buSzPts val="1200"/>
            </a:pPr>
            <a:r>
              <a:rPr lang="en-GB" sz="3200" b="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  <a:sym typeface="Arial" panose="020B0604020202020204"/>
              </a:rPr>
              <a:t>B</a:t>
            </a:r>
            <a:r>
              <a:rPr lang="zh-CN" altLang="en-US" sz="3200" b="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  <a:sym typeface="Arial" panose="020B0604020202020204"/>
              </a:rPr>
              <a:t>：</a:t>
            </a:r>
            <a:r>
              <a:rPr lang="en-GB" sz="3200" b="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  <a:sym typeface="Arial" panose="020B0604020202020204"/>
              </a:rPr>
              <a:t>中档</a:t>
            </a:r>
            <a:r>
              <a:rPr lang="zh-CN" altLang="en-US" sz="3200" b="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  <a:sym typeface="Arial" panose="020B0604020202020204"/>
              </a:rPr>
              <a:t>优惠券</a:t>
            </a:r>
            <a:r>
              <a:rPr lang="en-GB" sz="3200" b="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  <a:sym typeface="Arial" panose="020B0604020202020204"/>
              </a:rPr>
              <a:t>：与ABS接近，多数买家可以使用此类</a:t>
            </a:r>
            <a:r>
              <a:rPr lang="zh-CN" altLang="en-US" sz="3200" b="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  <a:sym typeface="Arial" panose="020B0604020202020204"/>
              </a:rPr>
              <a:t>优惠券</a:t>
            </a:r>
            <a:r>
              <a:rPr lang="en-GB" sz="3200" b="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  <a:sym typeface="Arial" panose="020B0604020202020204"/>
              </a:rPr>
              <a:t> </a:t>
            </a:r>
            <a:endParaRPr sz="3200" b="0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/>
              <a:sym typeface="Arial" panose="020B0604020202020204"/>
            </a:endParaRPr>
          </a:p>
          <a:p>
            <a:pPr marL="508000" indent="-355600" algn="l">
              <a:buClr>
                <a:srgbClr val="000000"/>
              </a:buClr>
              <a:buSzPts val="1200"/>
            </a:pPr>
            <a:endParaRPr sz="3200" b="0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/>
              <a:sym typeface="Arial" panose="020B0604020202020204"/>
            </a:endParaRPr>
          </a:p>
          <a:p>
            <a:pPr algn="l">
              <a:buClr>
                <a:srgbClr val="000000"/>
              </a:buClr>
              <a:buSzPts val="1200"/>
            </a:pPr>
            <a:r>
              <a:rPr lang="en-US" sz="3200" b="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  <a:sym typeface="Arial" panose="020B0604020202020204"/>
              </a:rPr>
              <a:t>C</a:t>
            </a:r>
            <a:r>
              <a:rPr lang="zh-CN" altLang="en-US" sz="3200" b="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  <a:sym typeface="Arial" panose="020B0604020202020204"/>
              </a:rPr>
              <a:t>：</a:t>
            </a:r>
            <a:r>
              <a:rPr lang="en-GB" sz="3200" b="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  <a:sym typeface="Arial" panose="020B0604020202020204"/>
              </a:rPr>
              <a:t>高档</a:t>
            </a:r>
            <a:r>
              <a:rPr lang="zh-CN" altLang="en-US" sz="3200" b="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  <a:sym typeface="Arial" panose="020B0604020202020204"/>
              </a:rPr>
              <a:t>优惠券</a:t>
            </a:r>
            <a:r>
              <a:rPr lang="en-GB" sz="3200" b="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  <a:sym typeface="Arial" panose="020B0604020202020204"/>
              </a:rPr>
              <a:t>：即使店内商品ABS较低，由于买家存在一单买多件产品的情况，依然可以设置高门槛</a:t>
            </a:r>
            <a:r>
              <a:rPr lang="zh-CN" altLang="en-US" sz="3200" b="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  <a:sym typeface="Arial" panose="020B0604020202020204"/>
              </a:rPr>
              <a:t>优惠券</a:t>
            </a:r>
            <a:r>
              <a:rPr lang="en-GB" sz="3200" b="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  <a:sym typeface="Arial" panose="020B0604020202020204"/>
              </a:rPr>
              <a:t>，鼓励买家凑单，提升GMV</a:t>
            </a:r>
            <a:endParaRPr sz="3200" b="0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/>
              <a:sym typeface="Arial" panose="020B0604020202020204"/>
            </a:endParaRPr>
          </a:p>
          <a:p>
            <a:pPr algn="l">
              <a:buClr>
                <a:srgbClr val="000000"/>
              </a:buClr>
              <a:buSzPts val="1100"/>
            </a:pPr>
            <a:endParaRPr sz="3200" b="0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/>
              <a:sym typeface="Arial" panose="020B0604020202020204"/>
            </a:endParaRPr>
          </a:p>
        </p:txBody>
      </p:sp>
      <p:sp>
        <p:nvSpPr>
          <p:cNvPr id="17" name="Google Shape;292;p45"/>
          <p:cNvSpPr/>
          <p:nvPr/>
        </p:nvSpPr>
        <p:spPr>
          <a:xfrm>
            <a:off x="9959752" y="2387633"/>
            <a:ext cx="10378450" cy="127258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37150" tIns="68550" rIns="137150" bIns="68550" anchor="ctr" anchorCtr="0">
            <a:noAutofit/>
          </a:bodyPr>
          <a:lstStyle/>
          <a:p>
            <a:pPr>
              <a:buClr>
                <a:srgbClr val="000000"/>
              </a:buClr>
              <a:buSzPts val="1100"/>
            </a:pPr>
            <a:r>
              <a:rPr lang="en-GB" sz="2800" dirty="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优惠券展示：</a:t>
            </a:r>
            <a:r>
              <a:rPr lang="en-GB" sz="2800" b="0" dirty="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若非全店通用的优惠券，店铺首页将无法显示 </a:t>
            </a:r>
            <a:endParaRPr sz="2800" b="0" dirty="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>
              <a:buClr>
                <a:srgbClr val="000000"/>
              </a:buClr>
              <a:buSzPts val="1100"/>
            </a:pPr>
            <a:r>
              <a:rPr lang="en-GB" sz="2800" b="0" dirty="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       折扣码，可以将折扣代码添加在店铺公告中</a:t>
            </a:r>
            <a:endParaRPr sz="2800" b="0" dirty="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8" name="Google Shape;293;p45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0587009" y="3977680"/>
            <a:ext cx="9596535" cy="6640678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294;p45"/>
          <p:cNvSpPr txBox="1"/>
          <p:nvPr/>
        </p:nvSpPr>
        <p:spPr>
          <a:xfrm>
            <a:off x="10302803" y="11085202"/>
            <a:ext cx="11856330" cy="1272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algn="l">
              <a:buClr>
                <a:srgbClr val="000000"/>
              </a:buClr>
              <a:buSzPts val="1100"/>
            </a:pPr>
            <a:r>
              <a:rPr lang="en-GB" sz="2800" dirty="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台湾 </a:t>
            </a:r>
            <a:r>
              <a:rPr lang="en-GB" sz="2800" b="0" dirty="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   建议  满299减XX/ 满499减XX/ 满599/ 满699等，至少设置5档</a:t>
            </a:r>
            <a:endParaRPr sz="2800" b="0" dirty="0"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矩形 38"/>
          <p:cNvSpPr/>
          <p:nvPr/>
        </p:nvSpPr>
        <p:spPr>
          <a:xfrm>
            <a:off x="0" y="-79600"/>
            <a:ext cx="24384000" cy="2000389"/>
          </a:xfrm>
          <a:prstGeom prst="rect">
            <a:avLst/>
          </a:prstGeom>
          <a:solidFill>
            <a:srgbClr val="EA57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8000"/>
          </a:p>
        </p:txBody>
      </p:sp>
      <p:sp>
        <p:nvSpPr>
          <p:cNvPr id="435" name="Shape 435"/>
          <p:cNvSpPr txBox="1"/>
          <p:nvPr/>
        </p:nvSpPr>
        <p:spPr>
          <a:xfrm>
            <a:off x="431531" y="508381"/>
            <a:ext cx="23757397" cy="881256"/>
          </a:xfrm>
          <a:prstGeom prst="rect">
            <a:avLst/>
          </a:prstGeom>
          <a:noFill/>
          <a:ln>
            <a:noFill/>
          </a:ln>
        </p:spPr>
        <p:txBody>
          <a:bodyPr lIns="163253" tIns="126656" rIns="163253" bIns="81624" anchor="t" anchorCtr="0">
            <a:noAutofit/>
          </a:bodyPr>
          <a:lstStyle/>
          <a:p>
            <a:pPr defTabSz="829310">
              <a:lnSpc>
                <a:spcPct val="93000"/>
              </a:lnSpc>
              <a:buClr>
                <a:srgbClr val="F1582C"/>
              </a:buClr>
              <a:buSzPct val="25000"/>
              <a:buFont typeface="Times New Roman" panose="02020603050405020304" pitchFamily="18" charset="0"/>
              <a:tabLst>
                <a:tab pos="0" algn="l"/>
                <a:tab pos="913765" algn="l"/>
                <a:tab pos="1828165" algn="l"/>
                <a:tab pos="2742565" algn="l"/>
                <a:tab pos="3656965" algn="l"/>
                <a:tab pos="4571365" algn="l"/>
                <a:tab pos="5485765" algn="l"/>
                <a:tab pos="6400165" algn="l"/>
                <a:tab pos="7314565" algn="l"/>
                <a:tab pos="8228965" algn="l"/>
                <a:tab pos="9142730" algn="l"/>
                <a:tab pos="10057130" algn="l"/>
                <a:tab pos="10971530" algn="l"/>
                <a:tab pos="11885930" algn="l"/>
                <a:tab pos="12800330" algn="l"/>
                <a:tab pos="13714730" algn="l"/>
                <a:tab pos="14629130" algn="l"/>
                <a:tab pos="15543530" algn="l"/>
                <a:tab pos="16457930" algn="l"/>
                <a:tab pos="17371695" algn="l"/>
                <a:tab pos="18286095" algn="l"/>
              </a:tabLst>
            </a:pPr>
            <a:r>
              <a:rPr lang="zh-CN" altLang="en-US" sz="6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店铺活动</a:t>
            </a:r>
            <a:r>
              <a:rPr lang="en-US" altLang="zh-CN" sz="6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-</a:t>
            </a:r>
            <a:r>
              <a:rPr lang="zh-CN" altLang="en-US" sz="6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折扣券设置技巧</a:t>
            </a:r>
            <a:endParaRPr lang="zh-CN" altLang="en-US" sz="6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38" name="图片 3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68197"/>
            <a:ext cx="24384000" cy="786384"/>
          </a:xfrm>
          <a:prstGeom prst="rect">
            <a:avLst/>
          </a:prstGeom>
        </p:spPr>
      </p:pic>
      <p:sp>
        <p:nvSpPr>
          <p:cNvPr id="10" name="矩形: 圆角 9"/>
          <p:cNvSpPr/>
          <p:nvPr/>
        </p:nvSpPr>
        <p:spPr>
          <a:xfrm>
            <a:off x="2902968" y="2453449"/>
            <a:ext cx="4104456" cy="1584176"/>
          </a:xfrm>
          <a:prstGeom prst="roundRect">
            <a:avLst/>
          </a:prstGeom>
          <a:solidFill>
            <a:srgbClr val="F66034"/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974976" y="2757515"/>
            <a:ext cx="3960440" cy="841256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48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女装</a:t>
            </a:r>
            <a:r>
              <a:rPr lang="zh-CN" altLang="en-US" sz="4800" dirty="0">
                <a:solidFill>
                  <a:schemeClr val="bg1"/>
                </a:solidFill>
              </a:rPr>
              <a:t>案例</a:t>
            </a:r>
            <a:r>
              <a:rPr lang="en-US" altLang="zh-CN" sz="4800" dirty="0">
                <a:solidFill>
                  <a:schemeClr val="bg1"/>
                </a:solidFill>
              </a:rPr>
              <a:t>1</a:t>
            </a:r>
            <a:endParaRPr kumimoji="0" lang="zh-CN" altLang="en-US" sz="32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31531" y="4042933"/>
            <a:ext cx="9220200" cy="6186309"/>
          </a:xfrm>
          <a:prstGeom prst="rect">
            <a:avLst/>
          </a:prstGeom>
          <a:ln w="38100"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>
            <a:spAutoFit/>
          </a:bodyPr>
          <a:lstStyle/>
          <a:p>
            <a:pPr marL="571500" indent="-571500">
              <a:buFont typeface="Wingdings" panose="05000000000000000000" pitchFamily="2" charset="2"/>
              <a:buChar char="l"/>
            </a:pPr>
            <a:r>
              <a:rPr lang="en-US" altLang="zh-CN" sz="36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ABS: 800+</a:t>
            </a:r>
            <a:endParaRPr lang="zh-CN" altLang="en-US" sz="36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71500" indent="-571500">
              <a:buFont typeface="Wingdings" panose="05000000000000000000" pitchFamily="2" charset="2"/>
              <a:buChar char="l"/>
            </a:pPr>
            <a:r>
              <a:rPr lang="en-US" altLang="zh-CN" sz="36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Item per order: 2.7</a:t>
            </a:r>
            <a:endParaRPr lang="zh-CN" altLang="en-US" sz="36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71500" indent="-571500">
              <a:buFont typeface="Wingdings" panose="05000000000000000000" pitchFamily="2" charset="2"/>
              <a:buChar char="l"/>
            </a:pPr>
            <a:r>
              <a:rPr lang="zh-CN" altLang="en-US" sz="36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平均商品单价：</a:t>
            </a:r>
            <a:r>
              <a:rPr lang="en-US" altLang="zh-CN" sz="36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320</a:t>
            </a:r>
            <a:endParaRPr lang="zh-CN" altLang="en-US" sz="36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71500" indent="-571500">
              <a:buFont typeface="Wingdings" panose="05000000000000000000" pitchFamily="2" charset="2"/>
              <a:buChar char="l"/>
            </a:pPr>
            <a:r>
              <a:rPr lang="zh-CN" altLang="en-US" sz="36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店铺特点：商品价位较高</a:t>
            </a:r>
            <a:endParaRPr lang="zh-CN" altLang="en-US" sz="36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en-US" altLang="zh-CN" sz="36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sz="36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Recommended Voucher</a:t>
            </a:r>
            <a:r>
              <a:rPr lang="zh-CN" altLang="en-US" sz="36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 </a:t>
            </a:r>
            <a:r>
              <a:rPr lang="zh-CN" altLang="en-US" sz="36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经统计，以下百分比为各类型</a:t>
            </a:r>
            <a:r>
              <a:rPr lang="en-US" altLang="zh-CN" sz="36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voucher</a:t>
            </a:r>
            <a:r>
              <a:rPr lang="zh-CN" altLang="en-US" sz="36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订单量占使用</a:t>
            </a:r>
            <a:r>
              <a:rPr lang="en-US" altLang="zh-CN" sz="36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voucher</a:t>
            </a:r>
            <a:r>
              <a:rPr lang="zh-CN" altLang="en-US" sz="36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总订单量的比例）</a:t>
            </a:r>
            <a:endParaRPr lang="zh-CN" altLang="en-US" sz="36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71500" indent="-571500" algn="l" fontAlgn="base">
              <a:buFont typeface="Wingdings" panose="05000000000000000000" pitchFamily="2" charset="2"/>
              <a:buChar char="l"/>
            </a:pPr>
            <a:r>
              <a:rPr lang="zh-CN" altLang="en-US" sz="36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满</a:t>
            </a:r>
            <a:r>
              <a:rPr lang="en-US" altLang="zh-CN" sz="36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499</a:t>
            </a:r>
            <a:r>
              <a:rPr lang="zh-CN" altLang="en-US" sz="36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减</a:t>
            </a:r>
            <a:r>
              <a:rPr lang="en-US" altLang="zh-CN" sz="36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30: 43%</a:t>
            </a:r>
            <a:endParaRPr lang="en-US" altLang="zh-CN" sz="36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71500" indent="-571500" algn="l" fontAlgn="base">
              <a:buFont typeface="Wingdings" panose="05000000000000000000" pitchFamily="2" charset="2"/>
              <a:buChar char="l"/>
            </a:pPr>
            <a:r>
              <a:rPr lang="zh-CN" altLang="en-US" sz="36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满</a:t>
            </a:r>
            <a:r>
              <a:rPr lang="en-US" altLang="zh-CN" sz="36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999</a:t>
            </a:r>
            <a:r>
              <a:rPr lang="zh-CN" altLang="en-US" sz="36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减</a:t>
            </a:r>
            <a:r>
              <a:rPr lang="en-US" altLang="zh-CN" sz="36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70: 28%</a:t>
            </a:r>
            <a:endParaRPr lang="en-US" altLang="zh-CN" sz="36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71500" indent="-571500" algn="l" fontAlgn="base">
              <a:buFont typeface="Wingdings" panose="05000000000000000000" pitchFamily="2" charset="2"/>
              <a:buChar char="l"/>
            </a:pPr>
            <a:r>
              <a:rPr lang="zh-CN" altLang="en-US" sz="36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满</a:t>
            </a:r>
            <a:r>
              <a:rPr lang="en-US" altLang="zh-CN" sz="36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1599</a:t>
            </a:r>
            <a:r>
              <a:rPr lang="zh-CN" altLang="en-US" sz="36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减</a:t>
            </a:r>
            <a:r>
              <a:rPr lang="en-US" altLang="zh-CN" sz="36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110</a:t>
            </a:r>
            <a:r>
              <a:rPr lang="zh-CN" altLang="en-US" sz="36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36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17%</a:t>
            </a:r>
            <a:endParaRPr lang="en-US" altLang="zh-CN" sz="36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矩形: 圆角 13"/>
          <p:cNvSpPr/>
          <p:nvPr/>
        </p:nvSpPr>
        <p:spPr>
          <a:xfrm>
            <a:off x="15077050" y="2393152"/>
            <a:ext cx="4104456" cy="1584176"/>
          </a:xfrm>
          <a:prstGeom prst="roundRect">
            <a:avLst/>
          </a:prstGeom>
          <a:solidFill>
            <a:srgbClr val="F66034"/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5149058" y="2697218"/>
            <a:ext cx="3960440" cy="841256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48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女装</a:t>
            </a:r>
            <a:r>
              <a:rPr lang="zh-CN" altLang="en-US" sz="4800" dirty="0">
                <a:solidFill>
                  <a:schemeClr val="bg1"/>
                </a:solidFill>
              </a:rPr>
              <a:t>案例</a:t>
            </a:r>
            <a:r>
              <a:rPr lang="en-US" altLang="zh-CN" sz="4800" dirty="0">
                <a:solidFill>
                  <a:schemeClr val="bg1"/>
                </a:solidFill>
              </a:rPr>
              <a:t>2</a:t>
            </a:r>
            <a:endParaRPr kumimoji="0" lang="zh-CN" altLang="en-US" sz="32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12605613" y="3982636"/>
            <a:ext cx="9220200" cy="6186309"/>
          </a:xfrm>
          <a:prstGeom prst="rect">
            <a:avLst/>
          </a:prstGeom>
          <a:ln w="38100"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>
            <a:spAutoFit/>
          </a:bodyPr>
          <a:lstStyle/>
          <a:p>
            <a:pPr marL="571500" indent="-571500">
              <a:buFont typeface="Wingdings" panose="05000000000000000000" pitchFamily="2" charset="2"/>
              <a:buChar char="l"/>
            </a:pPr>
            <a:r>
              <a:rPr lang="en-US" altLang="zh-CN" sz="36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ABS: 400+ </a:t>
            </a:r>
            <a:endParaRPr lang="zh-CN" altLang="en-US" sz="36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71500" indent="-571500">
              <a:buFont typeface="Wingdings" panose="05000000000000000000" pitchFamily="2" charset="2"/>
              <a:buChar char="l"/>
            </a:pPr>
            <a:r>
              <a:rPr lang="en-US" altLang="zh-CN" sz="36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Item per order: 4.4</a:t>
            </a:r>
            <a:endParaRPr lang="zh-CN" altLang="en-US" sz="36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71500" indent="-571500">
              <a:buFont typeface="Wingdings" panose="05000000000000000000" pitchFamily="2" charset="2"/>
              <a:buChar char="l"/>
            </a:pPr>
            <a:r>
              <a:rPr lang="zh-CN" altLang="en-US" sz="36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平均商品单价：</a:t>
            </a:r>
            <a:r>
              <a:rPr lang="en-US" altLang="zh-CN" sz="36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100</a:t>
            </a:r>
            <a:endParaRPr lang="en-US" altLang="zh-CN" sz="36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71500" indent="-571500">
              <a:buFont typeface="Wingdings" panose="05000000000000000000" pitchFamily="2" charset="2"/>
              <a:buChar char="l"/>
            </a:pPr>
            <a:r>
              <a:rPr lang="zh-CN" altLang="en-US" sz="36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店铺特点：单价低，件数多</a:t>
            </a:r>
            <a:endParaRPr lang="zh-CN" altLang="en-US" sz="36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br>
              <a:rPr lang="zh-CN" altLang="en-US" sz="3600" b="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36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Recommended Voucher( </a:t>
            </a:r>
            <a:r>
              <a:rPr lang="zh-CN" altLang="en-US" sz="36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经统计，以下百分比为各类型</a:t>
            </a:r>
            <a:r>
              <a:rPr lang="en-US" altLang="zh-CN" sz="36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voucher</a:t>
            </a:r>
            <a:r>
              <a:rPr lang="zh-CN" altLang="en-US" sz="36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订单量占使用</a:t>
            </a:r>
            <a:r>
              <a:rPr lang="en-US" altLang="zh-CN" sz="36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voucher</a:t>
            </a:r>
            <a:r>
              <a:rPr lang="zh-CN" altLang="en-US" sz="36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总订单量的比例）</a:t>
            </a:r>
            <a:endParaRPr lang="zh-CN" altLang="en-US" sz="36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71500" indent="-571500" algn="l" fontAlgn="base">
              <a:buFont typeface="Wingdings" panose="05000000000000000000" pitchFamily="2" charset="2"/>
              <a:buChar char="l"/>
            </a:pPr>
            <a:r>
              <a:rPr lang="zh-CN" altLang="en-US" sz="36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满</a:t>
            </a:r>
            <a:r>
              <a:rPr lang="en-US" altLang="zh-CN" sz="36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299</a:t>
            </a:r>
            <a:r>
              <a:rPr lang="zh-CN" altLang="en-US" sz="36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减</a:t>
            </a:r>
            <a:r>
              <a:rPr lang="en-US" altLang="zh-CN" sz="36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30: 38%</a:t>
            </a:r>
            <a:endParaRPr lang="en-US" altLang="zh-CN" sz="36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71500" indent="-571500" algn="l" fontAlgn="base">
              <a:buFont typeface="Wingdings" panose="05000000000000000000" pitchFamily="2" charset="2"/>
              <a:buChar char="l"/>
            </a:pPr>
            <a:r>
              <a:rPr lang="zh-CN" altLang="en-US" sz="36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满</a:t>
            </a:r>
            <a:r>
              <a:rPr lang="en-US" altLang="zh-CN" sz="36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499</a:t>
            </a:r>
            <a:r>
              <a:rPr lang="zh-CN" altLang="en-US" sz="36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减</a:t>
            </a:r>
            <a:r>
              <a:rPr lang="en-US" altLang="zh-CN" sz="36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50: 35% </a:t>
            </a:r>
            <a:endParaRPr lang="en-US" altLang="zh-CN" sz="36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71500" indent="-571500" algn="l" fontAlgn="base">
              <a:buFont typeface="Wingdings" panose="05000000000000000000" pitchFamily="2" charset="2"/>
              <a:buChar char="l"/>
            </a:pPr>
            <a:r>
              <a:rPr lang="zh-CN" altLang="en-US" sz="36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满</a:t>
            </a:r>
            <a:r>
              <a:rPr lang="en-US" altLang="zh-CN" sz="36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999</a:t>
            </a:r>
            <a:r>
              <a:rPr lang="zh-CN" altLang="en-US" sz="36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减</a:t>
            </a:r>
            <a:r>
              <a:rPr lang="en-US" altLang="zh-CN" sz="36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100: 19%</a:t>
            </a:r>
            <a:endParaRPr lang="en-US" altLang="zh-CN" sz="36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矩形 38"/>
          <p:cNvSpPr/>
          <p:nvPr/>
        </p:nvSpPr>
        <p:spPr>
          <a:xfrm>
            <a:off x="0" y="-79600"/>
            <a:ext cx="24384000" cy="2000389"/>
          </a:xfrm>
          <a:prstGeom prst="rect">
            <a:avLst/>
          </a:prstGeom>
          <a:solidFill>
            <a:srgbClr val="EA57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8000"/>
          </a:p>
        </p:txBody>
      </p:sp>
      <p:sp>
        <p:nvSpPr>
          <p:cNvPr id="435" name="Shape 435"/>
          <p:cNvSpPr txBox="1"/>
          <p:nvPr/>
        </p:nvSpPr>
        <p:spPr>
          <a:xfrm>
            <a:off x="431531" y="508381"/>
            <a:ext cx="23757397" cy="881256"/>
          </a:xfrm>
          <a:prstGeom prst="rect">
            <a:avLst/>
          </a:prstGeom>
          <a:noFill/>
          <a:ln>
            <a:noFill/>
          </a:ln>
        </p:spPr>
        <p:txBody>
          <a:bodyPr lIns="163253" tIns="126656" rIns="163253" bIns="81624" anchor="t" anchorCtr="0">
            <a:noAutofit/>
          </a:bodyPr>
          <a:lstStyle/>
          <a:p>
            <a:pPr defTabSz="829310">
              <a:lnSpc>
                <a:spcPct val="93000"/>
              </a:lnSpc>
              <a:buClr>
                <a:srgbClr val="F1582C"/>
              </a:buClr>
              <a:buSzPct val="25000"/>
              <a:buFont typeface="Times New Roman" panose="02020603050405020304" pitchFamily="18" charset="0"/>
              <a:tabLst>
                <a:tab pos="0" algn="l"/>
                <a:tab pos="913765" algn="l"/>
                <a:tab pos="1828165" algn="l"/>
                <a:tab pos="2742565" algn="l"/>
                <a:tab pos="3656965" algn="l"/>
                <a:tab pos="4571365" algn="l"/>
                <a:tab pos="5485765" algn="l"/>
                <a:tab pos="6400165" algn="l"/>
                <a:tab pos="7314565" algn="l"/>
                <a:tab pos="8228965" algn="l"/>
                <a:tab pos="9142730" algn="l"/>
                <a:tab pos="10057130" algn="l"/>
                <a:tab pos="10971530" algn="l"/>
                <a:tab pos="11885930" algn="l"/>
                <a:tab pos="12800330" algn="l"/>
                <a:tab pos="13714730" algn="l"/>
                <a:tab pos="14629130" algn="l"/>
                <a:tab pos="15543530" algn="l"/>
                <a:tab pos="16457930" algn="l"/>
                <a:tab pos="17371695" algn="l"/>
                <a:tab pos="18286095" algn="l"/>
              </a:tabLst>
            </a:pPr>
            <a:r>
              <a:rPr lang="zh-CN" altLang="en-US" sz="6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店铺活动</a:t>
            </a:r>
            <a:r>
              <a:rPr lang="en-US" altLang="zh-CN" sz="6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-</a:t>
            </a:r>
            <a:r>
              <a:rPr lang="zh-CN" altLang="en-US" sz="6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折扣券设置技巧</a:t>
            </a:r>
            <a:endParaRPr lang="zh-CN" altLang="en-US" sz="6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38" name="图片 3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68197"/>
            <a:ext cx="24384000" cy="786384"/>
          </a:xfrm>
          <a:prstGeom prst="rect">
            <a:avLst/>
          </a:prstGeom>
        </p:spPr>
      </p:pic>
      <p:sp>
        <p:nvSpPr>
          <p:cNvPr id="10" name="矩形: 圆角 9"/>
          <p:cNvSpPr/>
          <p:nvPr/>
        </p:nvSpPr>
        <p:spPr>
          <a:xfrm>
            <a:off x="2902968" y="2453449"/>
            <a:ext cx="4104456" cy="1584176"/>
          </a:xfrm>
          <a:prstGeom prst="roundRect">
            <a:avLst/>
          </a:prstGeom>
          <a:solidFill>
            <a:srgbClr val="F66034"/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974976" y="2757515"/>
            <a:ext cx="3960440" cy="841256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4800" dirty="0">
                <a:solidFill>
                  <a:schemeClr val="bg1"/>
                </a:solidFill>
              </a:rPr>
              <a:t>家居案例</a:t>
            </a:r>
            <a:r>
              <a:rPr lang="en-US" altLang="zh-CN" sz="4800" dirty="0">
                <a:solidFill>
                  <a:schemeClr val="bg1"/>
                </a:solidFill>
              </a:rPr>
              <a:t>1</a:t>
            </a:r>
            <a:endParaRPr kumimoji="0" lang="zh-CN" altLang="en-US" sz="32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31531" y="4042933"/>
            <a:ext cx="9220200" cy="6186309"/>
          </a:xfrm>
          <a:prstGeom prst="rect">
            <a:avLst/>
          </a:prstGeom>
          <a:ln w="38100"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>
            <a:spAutoFit/>
          </a:bodyPr>
          <a:lstStyle/>
          <a:p>
            <a:pPr marL="571500" indent="-571500">
              <a:buFont typeface="Wingdings" panose="05000000000000000000" pitchFamily="2" charset="2"/>
              <a:buChar char="l"/>
            </a:pPr>
            <a:r>
              <a:rPr lang="en-US" altLang="zh-CN" sz="36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ABS:  540</a:t>
            </a:r>
            <a:endParaRPr lang="en-US" altLang="zh-CN" sz="36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71500" indent="-571500">
              <a:buFont typeface="Wingdings" panose="05000000000000000000" pitchFamily="2" charset="2"/>
              <a:buChar char="l"/>
            </a:pPr>
            <a:r>
              <a:rPr lang="en-US" altLang="zh-CN" sz="36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Item per order: 6.2</a:t>
            </a:r>
            <a:endParaRPr lang="en-US" altLang="zh-CN" sz="36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71500" indent="-571500">
              <a:buFont typeface="Wingdings" panose="05000000000000000000" pitchFamily="2" charset="2"/>
              <a:buChar char="l"/>
            </a:pPr>
            <a:r>
              <a:rPr lang="zh-CN" altLang="en-US" sz="36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平均商品单价：</a:t>
            </a:r>
            <a:r>
              <a:rPr lang="en-US" altLang="zh-CN" sz="36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90</a:t>
            </a:r>
            <a:endParaRPr lang="en-US" altLang="zh-CN" sz="36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71500" indent="-571500">
              <a:buFont typeface="Wingdings" panose="05000000000000000000" pitchFamily="2" charset="2"/>
              <a:buChar char="l"/>
            </a:pPr>
            <a:r>
              <a:rPr lang="zh-CN" altLang="en-US" sz="36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店铺特点：热卖</a:t>
            </a:r>
            <a:r>
              <a:rPr lang="en-US" altLang="zh-CN" sz="36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ABS</a:t>
            </a:r>
            <a:r>
              <a:rPr lang="zh-CN" altLang="en-US" sz="36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跨度大，购买件数多</a:t>
            </a:r>
            <a:endParaRPr lang="zh-CN" altLang="en-US" sz="36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71500" indent="-571500">
              <a:buFont typeface="Wingdings" panose="05000000000000000000" pitchFamily="2" charset="2"/>
              <a:buChar char="l"/>
            </a:pPr>
            <a:endParaRPr lang="zh-CN" altLang="en-US" sz="36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sz="36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Recommended Voucher( </a:t>
            </a:r>
            <a:r>
              <a:rPr lang="zh-CN" altLang="en-US" sz="36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经统计，以下百分比为各类型</a:t>
            </a:r>
            <a:r>
              <a:rPr lang="en-US" altLang="zh-CN" sz="36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voucher</a:t>
            </a:r>
            <a:r>
              <a:rPr lang="zh-CN" altLang="en-US" sz="36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订单量占使用</a:t>
            </a:r>
            <a:r>
              <a:rPr lang="en-US" altLang="zh-CN" sz="36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voucher</a:t>
            </a:r>
            <a:r>
              <a:rPr lang="zh-CN" altLang="en-US" sz="36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总订单量的比例）</a:t>
            </a:r>
            <a:endParaRPr lang="zh-CN" altLang="en-US" sz="36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71500" indent="-571500" algn="l">
              <a:buFont typeface="Wingdings" panose="05000000000000000000" pitchFamily="2" charset="2"/>
              <a:buChar char="l"/>
            </a:pPr>
            <a:r>
              <a:rPr lang="zh-CN" altLang="en-US" sz="36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满</a:t>
            </a:r>
            <a:r>
              <a:rPr lang="en-US" altLang="zh-CN" sz="36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499</a:t>
            </a:r>
            <a:r>
              <a:rPr lang="zh-CN" altLang="en-US" sz="36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减</a:t>
            </a:r>
            <a:r>
              <a:rPr lang="en-US" altLang="zh-CN" sz="36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50</a:t>
            </a:r>
            <a:r>
              <a:rPr lang="zh-CN" altLang="en-US" sz="36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 </a:t>
            </a:r>
            <a:r>
              <a:rPr lang="en-US" altLang="zh-CN" sz="36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51%</a:t>
            </a:r>
            <a:endParaRPr lang="en-US" altLang="zh-CN" sz="36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71500" indent="-571500" algn="l">
              <a:buFont typeface="Wingdings" panose="05000000000000000000" pitchFamily="2" charset="2"/>
              <a:buChar char="l"/>
            </a:pPr>
            <a:r>
              <a:rPr lang="zh-CN" altLang="en-US" sz="36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满</a:t>
            </a:r>
            <a:r>
              <a:rPr lang="en-US" altLang="zh-CN" sz="36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299</a:t>
            </a:r>
            <a:r>
              <a:rPr lang="zh-CN" altLang="en-US" sz="36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减</a:t>
            </a:r>
            <a:r>
              <a:rPr lang="en-US" altLang="zh-CN" sz="36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30: 26%</a:t>
            </a:r>
            <a:endParaRPr lang="en-US" altLang="zh-CN" sz="36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71500" indent="-571500" algn="l">
              <a:buFont typeface="Wingdings" panose="05000000000000000000" pitchFamily="2" charset="2"/>
              <a:buChar char="l"/>
            </a:pPr>
            <a:r>
              <a:rPr lang="zh-CN" altLang="en-US" sz="36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满</a:t>
            </a:r>
            <a:r>
              <a:rPr lang="en-US" altLang="zh-CN" sz="36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1000</a:t>
            </a:r>
            <a:r>
              <a:rPr lang="zh-CN" altLang="en-US" sz="36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减</a:t>
            </a:r>
            <a:r>
              <a:rPr lang="en-US" altLang="zh-CN" sz="36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100</a:t>
            </a:r>
            <a:r>
              <a:rPr lang="zh-CN" altLang="en-US" sz="36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36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10%</a:t>
            </a:r>
            <a:endParaRPr lang="en-US" altLang="zh-CN" sz="36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矩形: 圆角 13"/>
          <p:cNvSpPr/>
          <p:nvPr/>
        </p:nvSpPr>
        <p:spPr>
          <a:xfrm>
            <a:off x="15077050" y="2393152"/>
            <a:ext cx="4104456" cy="1584176"/>
          </a:xfrm>
          <a:prstGeom prst="roundRect">
            <a:avLst/>
          </a:prstGeom>
          <a:solidFill>
            <a:srgbClr val="F66034"/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5149058" y="2697218"/>
            <a:ext cx="3960440" cy="841256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4800" dirty="0">
                <a:solidFill>
                  <a:schemeClr val="bg1"/>
                </a:solidFill>
              </a:rPr>
              <a:t>家居案例</a:t>
            </a:r>
            <a:r>
              <a:rPr lang="en-US" altLang="zh-CN" sz="4800" dirty="0">
                <a:solidFill>
                  <a:schemeClr val="bg1"/>
                </a:solidFill>
              </a:rPr>
              <a:t>2</a:t>
            </a:r>
            <a:endParaRPr kumimoji="0" lang="zh-CN" altLang="en-US" sz="32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12605612" y="3977328"/>
            <a:ext cx="9451483" cy="6740307"/>
          </a:xfrm>
          <a:prstGeom prst="rect">
            <a:avLst/>
          </a:prstGeom>
          <a:ln w="38100"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>
            <a:spAutoFit/>
          </a:bodyPr>
          <a:lstStyle/>
          <a:p>
            <a:pPr marL="571500" indent="-571500">
              <a:buFont typeface="Wingdings" panose="05000000000000000000" pitchFamily="2" charset="2"/>
              <a:buChar char="l"/>
            </a:pPr>
            <a:r>
              <a:rPr lang="en-US" altLang="zh-CN" sz="36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ABS:  500</a:t>
            </a:r>
            <a:endParaRPr lang="en-US" altLang="zh-CN" sz="36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71500" indent="-571500">
              <a:buFont typeface="Wingdings" panose="05000000000000000000" pitchFamily="2" charset="2"/>
              <a:buChar char="l"/>
            </a:pPr>
            <a:r>
              <a:rPr lang="en-US" altLang="zh-CN" sz="36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Item per order: 2.2</a:t>
            </a:r>
            <a:endParaRPr lang="en-US" altLang="zh-CN" sz="36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71500" indent="-571500">
              <a:buFont typeface="Wingdings" panose="05000000000000000000" pitchFamily="2" charset="2"/>
              <a:buChar char="l"/>
            </a:pPr>
            <a:r>
              <a:rPr lang="zh-CN" altLang="en-US" sz="36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平均商品单价：</a:t>
            </a:r>
            <a:r>
              <a:rPr lang="en-US" altLang="zh-CN" sz="36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230</a:t>
            </a:r>
            <a:endParaRPr lang="en-US" altLang="zh-CN" sz="36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71500" indent="-571500">
              <a:buFont typeface="Wingdings" panose="05000000000000000000" pitchFamily="2" charset="2"/>
              <a:buChar char="l"/>
            </a:pPr>
            <a:r>
              <a:rPr lang="zh-CN" altLang="en-US" sz="36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店铺特点：单价相对高</a:t>
            </a:r>
            <a:endParaRPr lang="en-US" altLang="zh-CN" sz="36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71500" indent="-571500">
              <a:buFont typeface="Wingdings" panose="05000000000000000000" pitchFamily="2" charset="2"/>
              <a:buChar char="l"/>
            </a:pPr>
            <a:endParaRPr lang="en-US" altLang="zh-CN" sz="36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sz="36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Recommended Voucher( </a:t>
            </a:r>
            <a:r>
              <a:rPr lang="zh-CN" altLang="en-US" sz="36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经统计，</a:t>
            </a:r>
            <a:endParaRPr lang="zh-CN" altLang="en-US" sz="36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36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以下百分比为各类型</a:t>
            </a:r>
            <a:r>
              <a:rPr lang="en-US" altLang="zh-CN" sz="36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voucher</a:t>
            </a:r>
            <a:r>
              <a:rPr lang="zh-CN" altLang="en-US" sz="36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订单量占使用</a:t>
            </a:r>
            <a:r>
              <a:rPr lang="en-US" altLang="zh-CN" sz="36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voucher</a:t>
            </a:r>
            <a:r>
              <a:rPr lang="zh-CN" altLang="en-US" sz="36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总订单量的比例）</a:t>
            </a:r>
            <a:endParaRPr lang="zh-CN" altLang="en-US" sz="36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71500" indent="-571500" algn="l">
              <a:buFont typeface="Wingdings" panose="05000000000000000000" pitchFamily="2" charset="2"/>
              <a:buChar char="l"/>
            </a:pPr>
            <a:r>
              <a:rPr lang="zh-CN" altLang="en-US" sz="36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满</a:t>
            </a:r>
            <a:r>
              <a:rPr lang="en-US" altLang="zh-CN" sz="36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499</a:t>
            </a:r>
            <a:r>
              <a:rPr lang="zh-CN" altLang="en-US" sz="36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减</a:t>
            </a:r>
            <a:r>
              <a:rPr lang="en-US" altLang="zh-CN" sz="36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39</a:t>
            </a:r>
            <a:r>
              <a:rPr lang="zh-CN" altLang="en-US" sz="36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 </a:t>
            </a:r>
            <a:r>
              <a:rPr lang="en-US" altLang="zh-CN" sz="36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35%</a:t>
            </a:r>
            <a:endParaRPr lang="en-US" altLang="zh-CN" sz="36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71500" indent="-571500" algn="l">
              <a:buFont typeface="Wingdings" panose="05000000000000000000" pitchFamily="2" charset="2"/>
              <a:buChar char="l"/>
            </a:pPr>
            <a:r>
              <a:rPr lang="zh-CN" altLang="en-US" sz="36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满</a:t>
            </a:r>
            <a:r>
              <a:rPr lang="en-US" altLang="zh-CN" sz="36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299</a:t>
            </a:r>
            <a:r>
              <a:rPr lang="zh-CN" altLang="en-US" sz="36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减</a:t>
            </a:r>
            <a:r>
              <a:rPr lang="en-US" altLang="zh-CN" sz="36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19: 17%</a:t>
            </a:r>
            <a:endParaRPr lang="en-US" altLang="zh-CN" sz="36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71500" indent="-571500" algn="l">
              <a:buFont typeface="Wingdings" panose="05000000000000000000" pitchFamily="2" charset="2"/>
              <a:buChar char="l"/>
            </a:pPr>
            <a:r>
              <a:rPr lang="zh-CN" altLang="en-US" sz="36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满</a:t>
            </a:r>
            <a:r>
              <a:rPr lang="en-US" altLang="zh-CN" sz="36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199</a:t>
            </a:r>
            <a:r>
              <a:rPr lang="zh-CN" altLang="en-US" sz="36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减</a:t>
            </a:r>
            <a:r>
              <a:rPr lang="en-US" altLang="zh-CN" sz="36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r>
              <a:rPr lang="zh-CN" altLang="en-US" sz="36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36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14%</a:t>
            </a:r>
            <a:endParaRPr lang="en-US" altLang="zh-CN" sz="36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71500" indent="-571500" algn="l">
              <a:buFont typeface="Wingdings" panose="05000000000000000000" pitchFamily="2" charset="2"/>
              <a:buChar char="l"/>
            </a:pPr>
            <a:r>
              <a:rPr lang="zh-CN" altLang="en-US" sz="36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满</a:t>
            </a:r>
            <a:r>
              <a:rPr lang="en-US" altLang="zh-CN" sz="36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999</a:t>
            </a:r>
            <a:r>
              <a:rPr lang="zh-CN" altLang="en-US" sz="36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减</a:t>
            </a:r>
            <a:r>
              <a:rPr lang="en-US" altLang="zh-CN" sz="36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99:14%</a:t>
            </a:r>
            <a:endParaRPr lang="en-US" altLang="zh-CN" sz="36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 cstate="email"/>
          <a:srcRect/>
          <a:stretch>
            <a:fillRect/>
          </a:stretch>
        </p:blipFill>
        <p:spPr>
          <a:xfrm>
            <a:off x="0" y="0"/>
            <a:ext cx="24384000" cy="13716001"/>
          </a:xfrm>
          <a:prstGeom prst="rect">
            <a:avLst/>
          </a:prstGeom>
        </p:spPr>
      </p:pic>
      <p:sp>
        <p:nvSpPr>
          <p:cNvPr id="5" name="矩形 12"/>
          <p:cNvSpPr>
            <a:spLocks noChangeArrowheads="1"/>
          </p:cNvSpPr>
          <p:nvPr/>
        </p:nvSpPr>
        <p:spPr bwMode="auto">
          <a:xfrm>
            <a:off x="0" y="5145891"/>
            <a:ext cx="24384000" cy="3609950"/>
          </a:xfrm>
          <a:prstGeom prst="rect">
            <a:avLst/>
          </a:prstGeom>
          <a:solidFill>
            <a:srgbClr val="FF5721">
              <a:alpha val="89018"/>
            </a:srgbClr>
          </a:solidFill>
          <a:ln>
            <a:noFill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grpSp>
        <p:nvGrpSpPr>
          <p:cNvPr id="6" name="组合 17"/>
          <p:cNvGrpSpPr/>
          <p:nvPr/>
        </p:nvGrpSpPr>
        <p:grpSpPr bwMode="auto">
          <a:xfrm>
            <a:off x="476250" y="4591050"/>
            <a:ext cx="3781426" cy="3771449"/>
            <a:chOff x="0" y="0"/>
            <a:chExt cx="1890713" cy="1890713"/>
          </a:xfrm>
        </p:grpSpPr>
        <p:sp>
          <p:nvSpPr>
            <p:cNvPr id="7" name="椭圆 15"/>
            <p:cNvSpPr>
              <a:spLocks noChangeArrowheads="1"/>
            </p:cNvSpPr>
            <p:nvPr/>
          </p:nvSpPr>
          <p:spPr bwMode="auto">
            <a:xfrm>
              <a:off x="0" y="0"/>
              <a:ext cx="1890713" cy="1890713"/>
            </a:xfrm>
            <a:prstGeom prst="ellipse">
              <a:avLst/>
            </a:prstGeom>
            <a:solidFill>
              <a:schemeClr val="bg1">
                <a:alpha val="89018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2F6583"/>
                  </a:solidFill>
                  <a:bevel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8" name="文本框 16"/>
            <p:cNvSpPr>
              <a:spLocks noChangeArrowheads="1"/>
            </p:cNvSpPr>
            <p:nvPr/>
          </p:nvSpPr>
          <p:spPr bwMode="auto">
            <a:xfrm>
              <a:off x="109538" y="283637"/>
              <a:ext cx="1671637" cy="13269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16600" dirty="0">
                  <a:solidFill>
                    <a:srgbClr val="F66034"/>
                  </a:solidFill>
                  <a:sym typeface="Arial" panose="020B0604020202020204" pitchFamily="34" charset="0"/>
                </a:rPr>
                <a:t>04</a:t>
              </a:r>
              <a:endParaRPr lang="en-US" altLang="zh-CN" sz="16600" dirty="0">
                <a:solidFill>
                  <a:srgbClr val="F66034"/>
                </a:solidFill>
                <a:sym typeface="Arial" panose="020B0604020202020204" pitchFamily="34" charset="0"/>
              </a:endParaRPr>
            </a:p>
          </p:txBody>
        </p:sp>
      </p:grpSp>
      <p:sp>
        <p:nvSpPr>
          <p:cNvPr id="9" name="文本框 18"/>
          <p:cNvSpPr>
            <a:spLocks noChangeArrowheads="1"/>
          </p:cNvSpPr>
          <p:nvPr/>
        </p:nvSpPr>
        <p:spPr bwMode="auto">
          <a:xfrm>
            <a:off x="4733926" y="5825210"/>
            <a:ext cx="11634538" cy="1862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1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Open Sans" panose="020B0606030504020204" pitchFamily="2" charset="0"/>
              </a:rPr>
              <a:t>打造标杆店铺</a:t>
            </a:r>
            <a:endParaRPr lang="zh-CN" altLang="en-US" sz="115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Open Sans" panose="020B0606030504020204" pitchFamily="2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矩形 38"/>
          <p:cNvSpPr/>
          <p:nvPr/>
        </p:nvSpPr>
        <p:spPr>
          <a:xfrm>
            <a:off x="0" y="-251050"/>
            <a:ext cx="24384000" cy="2000389"/>
          </a:xfrm>
          <a:prstGeom prst="rect">
            <a:avLst/>
          </a:prstGeom>
          <a:solidFill>
            <a:srgbClr val="EA57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8000"/>
          </a:p>
        </p:txBody>
      </p:sp>
      <p:sp>
        <p:nvSpPr>
          <p:cNvPr id="435" name="Shape 435"/>
          <p:cNvSpPr txBox="1"/>
          <p:nvPr/>
        </p:nvSpPr>
        <p:spPr>
          <a:xfrm>
            <a:off x="431531" y="508381"/>
            <a:ext cx="23757397" cy="881256"/>
          </a:xfrm>
          <a:prstGeom prst="rect">
            <a:avLst/>
          </a:prstGeom>
          <a:noFill/>
          <a:ln>
            <a:noFill/>
          </a:ln>
        </p:spPr>
        <p:txBody>
          <a:bodyPr lIns="163253" tIns="126656" rIns="163253" bIns="81624" anchor="t" anchorCtr="0">
            <a:noAutofit/>
          </a:bodyPr>
          <a:lstStyle/>
          <a:p>
            <a:pPr defTabSz="829310">
              <a:lnSpc>
                <a:spcPct val="93000"/>
              </a:lnSpc>
              <a:buClr>
                <a:srgbClr val="F1582C"/>
              </a:buClr>
              <a:buSzPct val="25000"/>
              <a:buFont typeface="Times New Roman" panose="02020603050405020304" pitchFamily="18" charset="0"/>
              <a:tabLst>
                <a:tab pos="0" algn="l"/>
                <a:tab pos="913765" algn="l"/>
                <a:tab pos="1828165" algn="l"/>
                <a:tab pos="2742565" algn="l"/>
                <a:tab pos="3656965" algn="l"/>
                <a:tab pos="4571365" algn="l"/>
                <a:tab pos="5485765" algn="l"/>
                <a:tab pos="6400165" algn="l"/>
                <a:tab pos="7314565" algn="l"/>
                <a:tab pos="8228965" algn="l"/>
                <a:tab pos="9142730" algn="l"/>
                <a:tab pos="10057130" algn="l"/>
                <a:tab pos="10971530" algn="l"/>
                <a:tab pos="11885930" algn="l"/>
                <a:tab pos="12800330" algn="l"/>
                <a:tab pos="13714730" algn="l"/>
                <a:tab pos="14629130" algn="l"/>
                <a:tab pos="15543530" algn="l"/>
                <a:tab pos="16457930" algn="l"/>
                <a:tab pos="17371695" algn="l"/>
                <a:tab pos="18286095" algn="l"/>
              </a:tabLst>
            </a:pPr>
            <a:r>
              <a:rPr lang="en-US" altLang="zh-CN" sz="6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1.</a:t>
            </a:r>
            <a:r>
              <a:rPr lang="zh-CN" altLang="en-US" sz="6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标杆店铺分类及特点</a:t>
            </a:r>
            <a:endParaRPr lang="en-US" altLang="zh-CN" sz="6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38" name="图片 3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68197"/>
            <a:ext cx="24384000" cy="786384"/>
          </a:xfrm>
          <a:prstGeom prst="rect">
            <a:avLst/>
          </a:prstGeom>
        </p:spPr>
      </p:pic>
      <p:sp>
        <p:nvSpPr>
          <p:cNvPr id="2" name="矩形: 圆角 1"/>
          <p:cNvSpPr/>
          <p:nvPr/>
        </p:nvSpPr>
        <p:spPr>
          <a:xfrm>
            <a:off x="2902968" y="2453449"/>
            <a:ext cx="4104456" cy="1584176"/>
          </a:xfrm>
          <a:prstGeom prst="roundRect">
            <a:avLst/>
          </a:prstGeom>
          <a:solidFill>
            <a:srgbClr val="F66034"/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974976" y="2511294"/>
            <a:ext cx="3960440" cy="1333698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48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杂货铺</a:t>
            </a:r>
            <a:endParaRPr kumimoji="0" lang="en-US" altLang="zh-CN" sz="48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3200" dirty="0">
                <a:solidFill>
                  <a:schemeClr val="bg1"/>
                </a:solidFill>
              </a:rPr>
              <a:t>以产品取胜</a:t>
            </a:r>
            <a:endParaRPr kumimoji="0" lang="zh-CN" altLang="en-US" sz="32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" name="矩形: 圆角 6"/>
          <p:cNvSpPr/>
          <p:nvPr/>
        </p:nvSpPr>
        <p:spPr>
          <a:xfrm>
            <a:off x="3002682" y="8767698"/>
            <a:ext cx="4104456" cy="1584176"/>
          </a:xfrm>
          <a:prstGeom prst="roundRect">
            <a:avLst/>
          </a:prstGeom>
          <a:solidFill>
            <a:srgbClr val="F66034"/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074690" y="8923713"/>
            <a:ext cx="3960440" cy="1272143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48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品牌店</a:t>
            </a:r>
            <a:endParaRPr kumimoji="0" lang="en-US" altLang="zh-CN" sz="48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zh-CN" altLang="en-US" sz="2800" dirty="0">
                <a:solidFill>
                  <a:schemeClr val="bg1"/>
                </a:solidFill>
              </a:rPr>
              <a:t>以店铺取胜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9" name="矩形: 圆角 8"/>
          <p:cNvSpPr/>
          <p:nvPr/>
        </p:nvSpPr>
        <p:spPr>
          <a:xfrm>
            <a:off x="7007424" y="2393952"/>
            <a:ext cx="13615292" cy="2978775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733284" y="2724047"/>
            <a:ext cx="11665296" cy="2318583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3600" b="1" i="0" u="none" strike="noStrike" cap="none" spc="0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1.</a:t>
            </a:r>
            <a:r>
              <a:rPr lang="zh-CN" altLang="en-US" sz="3600" dirty="0">
                <a:solidFill>
                  <a:schemeClr val="bg2">
                    <a:lumMod val="50000"/>
                  </a:schemeClr>
                </a:solidFill>
              </a:rPr>
              <a:t>货源：来源丰富、成本低廉；</a:t>
            </a:r>
            <a:endParaRPr lang="en-US" altLang="zh-CN" sz="3600" dirty="0">
              <a:solidFill>
                <a:schemeClr val="bg2">
                  <a:lumMod val="50000"/>
                </a:schemeClr>
              </a:solidFill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3600" b="1" i="0" u="none" strike="noStrike" cap="none" spc="0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2.</a:t>
            </a:r>
            <a:r>
              <a:rPr kumimoji="0" lang="zh-CN" altLang="en-US" sz="3600" b="1" i="0" u="none" strike="noStrike" cap="none" spc="0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品类：垂直分布，品类间有相关性，能凑单搭配购买；</a:t>
            </a:r>
            <a:endParaRPr kumimoji="0" lang="en-US" altLang="zh-CN" sz="3600" b="1" i="0" u="none" strike="noStrike" cap="none" spc="0" normalizeH="0" baseline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3600" dirty="0">
                <a:solidFill>
                  <a:schemeClr val="bg2">
                    <a:lumMod val="50000"/>
                  </a:schemeClr>
                </a:solidFill>
              </a:rPr>
              <a:t>3.</a:t>
            </a:r>
            <a:r>
              <a:rPr lang="zh-CN" altLang="en-US" sz="3600" dirty="0">
                <a:solidFill>
                  <a:schemeClr val="bg2">
                    <a:lumMod val="50000"/>
                  </a:schemeClr>
                </a:solidFill>
              </a:rPr>
              <a:t>产品：上的产品均为虾皮热卖，标题均为虾皮热词；</a:t>
            </a:r>
            <a:endParaRPr lang="en-US" altLang="zh-CN" sz="3600" dirty="0">
              <a:solidFill>
                <a:schemeClr val="bg2">
                  <a:lumMod val="50000"/>
                </a:schemeClr>
              </a:solidFill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3600" b="1" i="0" u="none" strike="noStrike" cap="none" spc="0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4.</a:t>
            </a:r>
            <a:r>
              <a:rPr kumimoji="0" lang="zh-CN" altLang="en-US" sz="3600" b="1" i="0" u="none" strike="noStrike" cap="none" spc="0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价格：有低价引流款轻小物件；</a:t>
            </a:r>
            <a:endParaRPr kumimoji="0" lang="en-US" altLang="zh-CN" sz="3600" b="1" i="0" u="none" strike="noStrike" cap="none" spc="0" normalizeH="0" baseline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7424" y="5509683"/>
            <a:ext cx="8661429" cy="2033761"/>
          </a:xfrm>
          <a:prstGeom prst="rect">
            <a:avLst/>
          </a:prstGeom>
        </p:spPr>
      </p:pic>
      <p:sp>
        <p:nvSpPr>
          <p:cNvPr id="13" name="矩形: 圆角 12"/>
          <p:cNvSpPr/>
          <p:nvPr/>
        </p:nvSpPr>
        <p:spPr>
          <a:xfrm>
            <a:off x="7035130" y="8654320"/>
            <a:ext cx="13615292" cy="2978775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7760990" y="8869039"/>
            <a:ext cx="11665296" cy="2318583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3600" b="1" i="0" u="none" strike="noStrike" cap="none" spc="0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1.</a:t>
            </a:r>
            <a:r>
              <a:rPr lang="zh-CN" altLang="en-US" sz="3600" dirty="0">
                <a:solidFill>
                  <a:schemeClr val="bg2">
                    <a:lumMod val="50000"/>
                  </a:schemeClr>
                </a:solidFill>
              </a:rPr>
              <a:t>货源：产业带货源；（例如汕头内衣）</a:t>
            </a:r>
            <a:endParaRPr kumimoji="0" lang="en-US" altLang="zh-CN" sz="3600" b="1" i="0" u="none" strike="noStrike" cap="none" spc="0" normalizeH="0" baseline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3600" b="1" i="0" u="none" strike="noStrike" cap="none" spc="0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2.</a:t>
            </a:r>
            <a:r>
              <a:rPr kumimoji="0" lang="zh-CN" altLang="en-US" sz="3600" b="1" i="0" u="none" strike="noStrike" cap="none" spc="0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品类：某品类表现突出，其他品类为其相关性品类；</a:t>
            </a:r>
            <a:endParaRPr kumimoji="0" lang="en-US" altLang="zh-CN" sz="3600" b="1" i="0" u="none" strike="noStrike" cap="none" spc="0" normalizeH="0" baseline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3600" dirty="0">
                <a:solidFill>
                  <a:schemeClr val="bg2">
                    <a:lumMod val="50000"/>
                  </a:schemeClr>
                </a:solidFill>
              </a:rPr>
              <a:t>3.</a:t>
            </a:r>
            <a:r>
              <a:rPr lang="zh-CN" altLang="en-US" sz="3600" dirty="0">
                <a:solidFill>
                  <a:schemeClr val="bg2">
                    <a:lumMod val="50000"/>
                  </a:schemeClr>
                </a:solidFill>
              </a:rPr>
              <a:t>店铺：主图风格统一，有品牌调性；</a:t>
            </a:r>
            <a:endParaRPr lang="en-US" altLang="zh-CN" sz="3600" dirty="0">
              <a:solidFill>
                <a:schemeClr val="bg2">
                  <a:lumMod val="50000"/>
                </a:schemeClr>
              </a:solidFill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3600" b="1" i="0" u="none" strike="noStrike" cap="none" spc="0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4.</a:t>
            </a:r>
            <a:r>
              <a:rPr kumimoji="0" lang="zh-CN" altLang="en-US" sz="3600" b="1" i="0" u="none" strike="noStrike" cap="none" spc="0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产品：高清美拍图，质量好；</a:t>
            </a:r>
            <a:endParaRPr kumimoji="0" lang="zh-CN" altLang="en-US" sz="3600" b="1" i="0" u="none" strike="noStrike" cap="none" spc="0" normalizeH="0" baseline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: 圆角 15"/>
          <p:cNvSpPr/>
          <p:nvPr/>
        </p:nvSpPr>
        <p:spPr>
          <a:xfrm>
            <a:off x="650776" y="2855789"/>
            <a:ext cx="5112568" cy="417646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0" y="-79600"/>
            <a:ext cx="24384000" cy="2000389"/>
          </a:xfrm>
          <a:prstGeom prst="rect">
            <a:avLst/>
          </a:prstGeom>
          <a:solidFill>
            <a:srgbClr val="EA57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8000"/>
          </a:p>
        </p:txBody>
      </p:sp>
      <p:sp>
        <p:nvSpPr>
          <p:cNvPr id="435" name="Shape 435"/>
          <p:cNvSpPr txBox="1"/>
          <p:nvPr/>
        </p:nvSpPr>
        <p:spPr>
          <a:xfrm>
            <a:off x="431531" y="508381"/>
            <a:ext cx="23757397" cy="881256"/>
          </a:xfrm>
          <a:prstGeom prst="rect">
            <a:avLst/>
          </a:prstGeom>
          <a:noFill/>
          <a:ln>
            <a:noFill/>
          </a:ln>
        </p:spPr>
        <p:txBody>
          <a:bodyPr lIns="163253" tIns="126656" rIns="163253" bIns="81624" anchor="t" anchorCtr="0">
            <a:noAutofit/>
          </a:bodyPr>
          <a:lstStyle/>
          <a:p>
            <a:pPr defTabSz="829310">
              <a:lnSpc>
                <a:spcPct val="93000"/>
              </a:lnSpc>
              <a:buClr>
                <a:srgbClr val="F1582C"/>
              </a:buClr>
              <a:buSzPct val="25000"/>
              <a:buFont typeface="Times New Roman" panose="02020603050405020304" pitchFamily="18" charset="0"/>
              <a:tabLst>
                <a:tab pos="0" algn="l"/>
                <a:tab pos="913765" algn="l"/>
                <a:tab pos="1828165" algn="l"/>
                <a:tab pos="2742565" algn="l"/>
                <a:tab pos="3656965" algn="l"/>
                <a:tab pos="4571365" algn="l"/>
                <a:tab pos="5485765" algn="l"/>
                <a:tab pos="6400165" algn="l"/>
                <a:tab pos="7314565" algn="l"/>
                <a:tab pos="8228965" algn="l"/>
                <a:tab pos="9142730" algn="l"/>
                <a:tab pos="10057130" algn="l"/>
                <a:tab pos="10971530" algn="l"/>
                <a:tab pos="11885930" algn="l"/>
                <a:tab pos="12800330" algn="l"/>
                <a:tab pos="13714730" algn="l"/>
                <a:tab pos="14629130" algn="l"/>
                <a:tab pos="15543530" algn="l"/>
                <a:tab pos="16457930" algn="l"/>
                <a:tab pos="17371695" algn="l"/>
                <a:tab pos="18286095" algn="l"/>
              </a:tabLst>
            </a:pPr>
            <a:r>
              <a:rPr lang="en-US" altLang="zh-CN" sz="6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2.</a:t>
            </a:r>
            <a:r>
              <a:rPr lang="zh-CN" altLang="en-US" sz="6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打造品牌店铺</a:t>
            </a:r>
            <a:endParaRPr lang="en-US" altLang="zh-CN" sz="6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38" name="图片 3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68197"/>
            <a:ext cx="24384000" cy="786384"/>
          </a:xfrm>
          <a:prstGeom prst="rect">
            <a:avLst/>
          </a:prstGeom>
        </p:spPr>
      </p:pic>
      <p:sp>
        <p:nvSpPr>
          <p:cNvPr id="19" name="矩形: 圆角 18"/>
          <p:cNvSpPr/>
          <p:nvPr/>
        </p:nvSpPr>
        <p:spPr>
          <a:xfrm>
            <a:off x="1488268" y="2242855"/>
            <a:ext cx="3458938" cy="612934"/>
          </a:xfrm>
          <a:prstGeom prst="roundRect">
            <a:avLst/>
          </a:prstGeom>
          <a:solidFill>
            <a:srgbClr val="F66034"/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3600" b="0" dirty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rPr>
              <a:t>头像</a:t>
            </a:r>
            <a:r>
              <a:rPr lang="en-US" altLang="zh-CN" sz="3600" b="0" dirty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rPr>
              <a:t>+</a:t>
            </a:r>
            <a:r>
              <a:rPr lang="zh-CN" altLang="en-US" sz="3600" b="0" dirty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rPr>
              <a:t>店铺名字</a:t>
            </a:r>
            <a:endParaRPr kumimoji="0" lang="zh-CN" altLang="en-US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010816" y="3472803"/>
            <a:ext cx="4392488" cy="247247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457200" marR="0" indent="-4572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</a:pP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选择与产品定位相关的头像和名称；</a:t>
            </a:r>
            <a:endParaRPr kumimoji="0" lang="en-US" altLang="zh-CN" sz="3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marR="0" indent="-4572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</a:pPr>
            <a:endParaRPr kumimoji="0" lang="en-US" altLang="zh-CN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marR="0" indent="-4572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</a:pPr>
            <a:r>
              <a:rPr lang="zh-CN" altLang="en-US" dirty="0"/>
              <a:t>例如</a:t>
            </a:r>
            <a:r>
              <a:rPr lang="zh-CN" altLang="en-US" b="0" dirty="0"/>
              <a:t>卖女装</a:t>
            </a:r>
            <a:r>
              <a:rPr lang="en-US" altLang="zh-CN" b="0" dirty="0"/>
              <a:t>—**</a:t>
            </a:r>
            <a:r>
              <a:rPr lang="zh-CN" altLang="en-US" b="0" dirty="0"/>
              <a:t>美衣馆；儿童</a:t>
            </a:r>
            <a:r>
              <a:rPr lang="en-US" altLang="zh-CN" b="0" dirty="0"/>
              <a:t>—</a:t>
            </a:r>
            <a:r>
              <a:rPr lang="zh-CN" altLang="en-US" b="0" dirty="0"/>
              <a:t>**童趣；</a:t>
            </a:r>
            <a:endParaRPr kumimoji="0" lang="zh-CN" altLang="en-US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5" name="矩形: 圆角 24"/>
          <p:cNvSpPr/>
          <p:nvPr/>
        </p:nvSpPr>
        <p:spPr>
          <a:xfrm>
            <a:off x="6600836" y="2887465"/>
            <a:ext cx="5112568" cy="417646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26" name="矩形: 圆角 25"/>
          <p:cNvSpPr/>
          <p:nvPr/>
        </p:nvSpPr>
        <p:spPr>
          <a:xfrm>
            <a:off x="7438328" y="2274531"/>
            <a:ext cx="3458938" cy="612934"/>
          </a:xfrm>
          <a:prstGeom prst="roundRect">
            <a:avLst/>
          </a:prstGeom>
          <a:solidFill>
            <a:srgbClr val="F66034"/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3600" b="0" dirty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rPr>
              <a:t>卖场介绍</a:t>
            </a:r>
            <a:r>
              <a:rPr lang="en-US" altLang="zh-CN" sz="3600" b="0" dirty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rPr>
              <a:t>+</a:t>
            </a:r>
            <a:r>
              <a:rPr lang="zh-CN" altLang="en-US" sz="3600" b="0" dirty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rPr>
              <a:t>分类</a:t>
            </a:r>
            <a:endParaRPr kumimoji="0" lang="zh-CN" altLang="en-US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6960876" y="3447074"/>
            <a:ext cx="4392488" cy="3057247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514350" marR="0" indent="-51435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</a:pP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轮播与文字部分加上品牌介绍及产品质量保证；</a:t>
            </a:r>
            <a:endParaRPr kumimoji="0" lang="en-US" altLang="zh-CN" sz="3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514350" marR="0" indent="-51435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</a:pPr>
            <a:endParaRPr kumimoji="0" lang="en-US" altLang="zh-CN" sz="3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514350" marR="0" indent="-51435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</a:pPr>
            <a:r>
              <a:rPr lang="zh-CN" altLang="en-US" sz="3200" b="0" dirty="0"/>
              <a:t>分类前加上品牌名称，加强品牌印象；</a:t>
            </a:r>
            <a:endParaRPr kumimoji="0" lang="en-US" altLang="zh-CN" sz="3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8" name="矩形: 圆角 27"/>
          <p:cNvSpPr/>
          <p:nvPr/>
        </p:nvSpPr>
        <p:spPr>
          <a:xfrm>
            <a:off x="575998" y="8513588"/>
            <a:ext cx="5112568" cy="417646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29" name="矩形: 圆角 28"/>
          <p:cNvSpPr/>
          <p:nvPr/>
        </p:nvSpPr>
        <p:spPr>
          <a:xfrm>
            <a:off x="1413490" y="7900654"/>
            <a:ext cx="3458938" cy="612934"/>
          </a:xfrm>
          <a:prstGeom prst="roundRect">
            <a:avLst/>
          </a:prstGeom>
          <a:solidFill>
            <a:srgbClr val="F66034"/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主图</a:t>
            </a:r>
            <a:r>
              <a:rPr kumimoji="0" lang="en-US" altLang="zh-CN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+</a:t>
            </a:r>
            <a:r>
              <a:rPr kumimoji="0" lang="zh-CN" altLang="en-US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标题</a:t>
            </a:r>
            <a:r>
              <a:rPr kumimoji="0" lang="en-US" altLang="zh-CN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+</a:t>
            </a:r>
            <a:r>
              <a:rPr kumimoji="0" lang="zh-CN" altLang="en-US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详情</a:t>
            </a:r>
            <a:endParaRPr kumimoji="0" lang="zh-CN" altLang="en-US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1032096" y="8603202"/>
            <a:ext cx="4392488" cy="404213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514350" marR="0" indent="-51435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</a:pP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主图风格统一；</a:t>
            </a:r>
            <a:endParaRPr kumimoji="0" lang="en-US" altLang="zh-CN" sz="3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514350" marR="0" indent="-51435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</a:pPr>
            <a:endParaRPr kumimoji="0" lang="en-US" altLang="zh-CN" sz="3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514350" indent="-514350" algn="l">
              <a:buFont typeface="Wingdings" panose="05000000000000000000" pitchFamily="2" charset="2"/>
              <a:buChar char="l"/>
            </a:pP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标题上加上品牌；例如</a:t>
            </a:r>
            <a:r>
              <a:rPr kumimoji="0" lang="en-US" altLang="zh-CN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【</a:t>
            </a: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**杂货</a:t>
            </a:r>
            <a:r>
              <a:rPr kumimoji="0" lang="en-US" altLang="zh-CN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·</a:t>
            </a:r>
            <a:r>
              <a:rPr lang="zh-CN" altLang="en-US" sz="3200" b="0" dirty="0"/>
              <a:t>地毯</a:t>
            </a:r>
            <a:r>
              <a:rPr kumimoji="0" lang="en-US" altLang="zh-CN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】</a:t>
            </a: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、</a:t>
            </a:r>
            <a:r>
              <a:rPr lang="en-US" altLang="zh-CN" sz="3200" b="0" dirty="0"/>
              <a:t>【</a:t>
            </a:r>
            <a:r>
              <a:rPr lang="zh-CN" altLang="en-US" sz="3200" b="0" dirty="0"/>
              <a:t>**杂货</a:t>
            </a:r>
            <a:r>
              <a:rPr lang="en-US" altLang="zh-CN" sz="3200" b="0" dirty="0"/>
              <a:t>·</a:t>
            </a:r>
            <a:r>
              <a:rPr lang="zh-CN" altLang="en-US" sz="3200" b="0" dirty="0"/>
              <a:t>床垫</a:t>
            </a:r>
            <a:r>
              <a:rPr lang="en-US" altLang="zh-CN" sz="3200" b="0" dirty="0"/>
              <a:t>】</a:t>
            </a:r>
            <a:endParaRPr kumimoji="0" lang="en-US" altLang="zh-CN" sz="3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R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endParaRPr kumimoji="0" lang="en-US" altLang="zh-CN" sz="3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514350" marR="0" indent="-51435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</a:pPr>
            <a:r>
              <a:rPr lang="zh-CN" altLang="en-US" sz="3200" b="0" dirty="0"/>
              <a:t>详情的标签上加入品牌名称；</a:t>
            </a:r>
            <a:endParaRPr kumimoji="0" lang="en-US" altLang="zh-CN" sz="3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2" name="矩形: 圆角 31"/>
          <p:cNvSpPr/>
          <p:nvPr/>
        </p:nvSpPr>
        <p:spPr>
          <a:xfrm>
            <a:off x="6496578" y="8481912"/>
            <a:ext cx="5112568" cy="417646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33" name="矩形: 圆角 32"/>
          <p:cNvSpPr/>
          <p:nvPr/>
        </p:nvSpPr>
        <p:spPr>
          <a:xfrm>
            <a:off x="7334070" y="7868978"/>
            <a:ext cx="3458938" cy="612934"/>
          </a:xfrm>
          <a:prstGeom prst="roundRect">
            <a:avLst/>
          </a:prstGeom>
          <a:solidFill>
            <a:srgbClr val="F66034"/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粉丝互动</a:t>
            </a:r>
            <a:endParaRPr kumimoji="0" lang="zh-CN" altLang="en-US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7029248" y="9189885"/>
            <a:ext cx="4392488" cy="25648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514350" marR="0" indent="-51435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</a:pP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加粉回粉；</a:t>
            </a:r>
            <a:endParaRPr kumimoji="0" lang="en-US" altLang="zh-CN" sz="3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514350" marR="0" indent="-51435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</a:pP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聊聊吸粉；</a:t>
            </a:r>
            <a:endParaRPr kumimoji="0" lang="en-US" altLang="zh-CN" sz="3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514350" marR="0" indent="-51435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</a:pPr>
            <a:r>
              <a:rPr lang="zh-CN" altLang="en-US" sz="3200" b="0" dirty="0"/>
              <a:t>关键词广告吸粉；</a:t>
            </a:r>
            <a:endParaRPr kumimoji="0" lang="en-US" altLang="zh-CN" sz="3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514350" marR="0" indent="-51435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</a:pPr>
            <a:r>
              <a:rPr lang="zh-CN" altLang="en-US" sz="3200" b="0" dirty="0"/>
              <a:t>优惠券吸粉</a:t>
            </a:r>
            <a:endParaRPr kumimoji="0" lang="en-US" altLang="zh-CN" sz="3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514350" marR="0" indent="-51435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</a:pPr>
            <a:r>
              <a:rPr lang="zh-CN" altLang="en-US" sz="3200" b="0" dirty="0"/>
              <a:t>站外传播</a:t>
            </a:r>
            <a:endParaRPr kumimoji="0" lang="en-US" altLang="zh-CN" sz="3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70704" y="2231525"/>
            <a:ext cx="8258400" cy="2858677"/>
          </a:xfrm>
          <a:prstGeom prst="rect">
            <a:avLst/>
          </a:prstGeom>
        </p:spPr>
      </p:pic>
      <p:pic>
        <p:nvPicPr>
          <p:cNvPr id="40" name="图片 3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7344" y="5277504"/>
            <a:ext cx="2594049" cy="7475162"/>
          </a:xfrm>
          <a:prstGeom prst="rect">
            <a:avLst/>
          </a:prstGeom>
        </p:spPr>
      </p:pic>
      <p:pic>
        <p:nvPicPr>
          <p:cNvPr id="41" name="图片 4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26545" y="5277504"/>
            <a:ext cx="5524046" cy="74751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 cstate="email"/>
          <a:srcRect/>
          <a:stretch>
            <a:fillRect/>
          </a:stretch>
        </p:blipFill>
        <p:spPr>
          <a:xfrm>
            <a:off x="0" y="0"/>
            <a:ext cx="24384000" cy="13716001"/>
          </a:xfrm>
          <a:prstGeom prst="rect">
            <a:avLst/>
          </a:prstGeom>
        </p:spPr>
      </p:pic>
      <p:sp>
        <p:nvSpPr>
          <p:cNvPr id="5" name="矩形 12"/>
          <p:cNvSpPr>
            <a:spLocks noChangeArrowheads="1"/>
          </p:cNvSpPr>
          <p:nvPr/>
        </p:nvSpPr>
        <p:spPr bwMode="auto">
          <a:xfrm>
            <a:off x="0" y="5145891"/>
            <a:ext cx="24384000" cy="3609950"/>
          </a:xfrm>
          <a:prstGeom prst="rect">
            <a:avLst/>
          </a:prstGeom>
          <a:solidFill>
            <a:srgbClr val="FF5721">
              <a:alpha val="89018"/>
            </a:srgbClr>
          </a:solidFill>
          <a:ln>
            <a:noFill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grpSp>
        <p:nvGrpSpPr>
          <p:cNvPr id="6" name="组合 17"/>
          <p:cNvGrpSpPr/>
          <p:nvPr/>
        </p:nvGrpSpPr>
        <p:grpSpPr bwMode="auto">
          <a:xfrm>
            <a:off x="476250" y="4591050"/>
            <a:ext cx="3781426" cy="3771449"/>
            <a:chOff x="0" y="0"/>
            <a:chExt cx="1890713" cy="1890713"/>
          </a:xfrm>
        </p:grpSpPr>
        <p:sp>
          <p:nvSpPr>
            <p:cNvPr id="7" name="椭圆 15"/>
            <p:cNvSpPr>
              <a:spLocks noChangeArrowheads="1"/>
            </p:cNvSpPr>
            <p:nvPr/>
          </p:nvSpPr>
          <p:spPr bwMode="auto">
            <a:xfrm>
              <a:off x="0" y="0"/>
              <a:ext cx="1890713" cy="1890713"/>
            </a:xfrm>
            <a:prstGeom prst="ellipse">
              <a:avLst/>
            </a:prstGeom>
            <a:solidFill>
              <a:schemeClr val="bg1">
                <a:alpha val="89018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2F6583"/>
                  </a:solidFill>
                  <a:bevel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8" name="文本框 16"/>
            <p:cNvSpPr>
              <a:spLocks noChangeArrowheads="1"/>
            </p:cNvSpPr>
            <p:nvPr/>
          </p:nvSpPr>
          <p:spPr bwMode="auto">
            <a:xfrm>
              <a:off x="109538" y="283637"/>
              <a:ext cx="1671637" cy="13269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16600" dirty="0">
                  <a:solidFill>
                    <a:srgbClr val="F66034"/>
                  </a:solidFill>
                  <a:sym typeface="Arial" panose="020B0604020202020204" pitchFamily="34" charset="0"/>
                </a:rPr>
                <a:t>05</a:t>
              </a:r>
              <a:endParaRPr lang="en-US" altLang="zh-CN" sz="16600" dirty="0">
                <a:solidFill>
                  <a:srgbClr val="F66034"/>
                </a:solidFill>
                <a:sym typeface="Arial" panose="020B0604020202020204" pitchFamily="34" charset="0"/>
              </a:endParaRPr>
            </a:p>
          </p:txBody>
        </p:sp>
      </p:grpSp>
      <p:sp>
        <p:nvSpPr>
          <p:cNvPr id="9" name="文本框 18"/>
          <p:cNvSpPr>
            <a:spLocks noChangeArrowheads="1"/>
          </p:cNvSpPr>
          <p:nvPr/>
        </p:nvSpPr>
        <p:spPr bwMode="auto">
          <a:xfrm>
            <a:off x="4301034" y="5814172"/>
            <a:ext cx="15451806" cy="1862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15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Open Sans" panose="020B0606030504020204" pitchFamily="2" charset="0"/>
              </a:rPr>
              <a:t>Shopee</a:t>
            </a:r>
            <a:r>
              <a:rPr lang="zh-CN" altLang="en-US" sz="1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Open Sans" panose="020B0606030504020204" pitchFamily="2" charset="0"/>
              </a:rPr>
              <a:t>活动运营技巧</a:t>
            </a:r>
            <a:endParaRPr lang="zh-CN" altLang="en-US" sz="115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Open Sans" panose="020B0606030504020204" pitchFamily="2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142680" y="2168515"/>
            <a:ext cx="22204299" cy="2855520"/>
          </a:xfrm>
          <a:prstGeom prst="rect">
            <a:avLst/>
          </a:prstGeom>
          <a:solidFill>
            <a:srgbClr val="FF57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800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3985475" y="1010713"/>
            <a:ext cx="15969845" cy="469027"/>
          </a:xfrm>
        </p:spPr>
        <p:txBody>
          <a:bodyPr>
            <a:noAutofit/>
          </a:bodyPr>
          <a:lstStyle/>
          <a:p>
            <a:r>
              <a:rPr lang="zh-CN" altLang="en-US" sz="5335" b="1" dirty="0">
                <a:solidFill>
                  <a:srgbClr val="F1582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活动：</a:t>
            </a:r>
            <a:r>
              <a:rPr lang="en-US" altLang="zh-CN" sz="5335" b="1" dirty="0" err="1">
                <a:solidFill>
                  <a:srgbClr val="F1582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Shopee</a:t>
            </a:r>
            <a:r>
              <a:rPr lang="zh-CN" altLang="en-US" sz="5335" b="1" dirty="0">
                <a:solidFill>
                  <a:srgbClr val="F1582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每月在各大站点都有丰富的节日活动</a:t>
            </a:r>
            <a:endParaRPr lang="zh-CN" altLang="en-US" sz="5335" b="1" dirty="0">
              <a:solidFill>
                <a:srgbClr val="F1582C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5" name="Text Box 7"/>
          <p:cNvSpPr txBox="1">
            <a:spLocks noChangeArrowheads="1"/>
          </p:cNvSpPr>
          <p:nvPr/>
        </p:nvSpPr>
        <p:spPr bwMode="gray">
          <a:xfrm>
            <a:off x="1932861" y="7068145"/>
            <a:ext cx="883744" cy="690003"/>
          </a:xfrm>
          <a:prstGeom prst="heptagon">
            <a:avLst/>
          </a:prstGeom>
          <a:noFill/>
          <a:ln>
            <a:noFill/>
          </a:ln>
          <a:effectLst/>
        </p:spPr>
        <p:txBody>
          <a:bodyPr wrap="none" anchor="ctr">
            <a:no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3265" dirty="0">
                <a:solidFill>
                  <a:srgbClr val="F1582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</a:t>
            </a:r>
            <a:r>
              <a:rPr lang="zh-CN" altLang="en-US" sz="3265" dirty="0">
                <a:solidFill>
                  <a:srgbClr val="F1582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月</a:t>
            </a:r>
            <a:endParaRPr lang="en-US" altLang="zh-CN" sz="3265" dirty="0">
              <a:solidFill>
                <a:srgbClr val="F1582C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1312223" y="8080765"/>
            <a:ext cx="21709965" cy="39979"/>
          </a:xfrm>
          <a:prstGeom prst="line">
            <a:avLst/>
          </a:prstGeom>
          <a:ln w="76200">
            <a:solidFill>
              <a:srgbClr val="F66F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Box 7"/>
          <p:cNvSpPr txBox="1">
            <a:spLocks noChangeArrowheads="1"/>
          </p:cNvSpPr>
          <p:nvPr/>
        </p:nvSpPr>
        <p:spPr bwMode="gray">
          <a:xfrm>
            <a:off x="3543603" y="8403380"/>
            <a:ext cx="883744" cy="690003"/>
          </a:xfrm>
          <a:prstGeom prst="heptagon">
            <a:avLst/>
          </a:prstGeom>
          <a:noFill/>
          <a:ln>
            <a:noFill/>
          </a:ln>
          <a:effectLst/>
        </p:spPr>
        <p:txBody>
          <a:bodyPr wrap="none" anchor="ctr">
            <a:no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3265" dirty="0">
                <a:solidFill>
                  <a:srgbClr val="F1582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</a:t>
            </a:r>
            <a:r>
              <a:rPr lang="zh-CN" altLang="en-US" sz="3265" dirty="0">
                <a:solidFill>
                  <a:srgbClr val="F1582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月</a:t>
            </a:r>
            <a:endParaRPr lang="en-US" altLang="zh-CN" sz="3265" dirty="0">
              <a:solidFill>
                <a:srgbClr val="F1582C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1" name="Text Box 7"/>
          <p:cNvSpPr txBox="1">
            <a:spLocks noChangeArrowheads="1"/>
          </p:cNvSpPr>
          <p:nvPr/>
        </p:nvSpPr>
        <p:spPr bwMode="gray">
          <a:xfrm>
            <a:off x="5301971" y="7068145"/>
            <a:ext cx="883744" cy="690003"/>
          </a:xfrm>
          <a:prstGeom prst="heptagon">
            <a:avLst/>
          </a:prstGeom>
          <a:noFill/>
          <a:ln>
            <a:noFill/>
          </a:ln>
          <a:effectLst/>
        </p:spPr>
        <p:txBody>
          <a:bodyPr wrap="none" anchor="ctr">
            <a:no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3265" dirty="0">
                <a:solidFill>
                  <a:srgbClr val="F1582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</a:t>
            </a:r>
            <a:r>
              <a:rPr lang="zh-CN" altLang="en-US" sz="3265" dirty="0">
                <a:solidFill>
                  <a:srgbClr val="F1582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月</a:t>
            </a:r>
            <a:endParaRPr lang="en-US" altLang="zh-CN" sz="3265" dirty="0">
              <a:solidFill>
                <a:srgbClr val="F1582C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2" name="Text Box 7"/>
          <p:cNvSpPr txBox="1">
            <a:spLocks noChangeArrowheads="1"/>
          </p:cNvSpPr>
          <p:nvPr/>
        </p:nvSpPr>
        <p:spPr bwMode="gray">
          <a:xfrm>
            <a:off x="7105869" y="8403380"/>
            <a:ext cx="883744" cy="690003"/>
          </a:xfrm>
          <a:prstGeom prst="heptagon">
            <a:avLst/>
          </a:prstGeom>
          <a:noFill/>
          <a:ln>
            <a:noFill/>
          </a:ln>
          <a:effectLst/>
        </p:spPr>
        <p:txBody>
          <a:bodyPr wrap="none" anchor="ctr">
            <a:no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3265" dirty="0">
                <a:solidFill>
                  <a:srgbClr val="F3704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4</a:t>
            </a:r>
            <a:r>
              <a:rPr lang="zh-CN" altLang="en-US" sz="3265" dirty="0">
                <a:solidFill>
                  <a:srgbClr val="F3704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月</a:t>
            </a:r>
            <a:endParaRPr lang="en-US" altLang="zh-CN" sz="3265" dirty="0">
              <a:solidFill>
                <a:srgbClr val="F3704B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3" name="Text Box 7"/>
          <p:cNvSpPr txBox="1">
            <a:spLocks noChangeArrowheads="1"/>
          </p:cNvSpPr>
          <p:nvPr/>
        </p:nvSpPr>
        <p:spPr bwMode="gray">
          <a:xfrm>
            <a:off x="8671075" y="7068145"/>
            <a:ext cx="883744" cy="690003"/>
          </a:xfrm>
          <a:prstGeom prst="heptagon">
            <a:avLst/>
          </a:prstGeom>
          <a:noFill/>
          <a:ln>
            <a:noFill/>
          </a:ln>
          <a:effectLst/>
        </p:spPr>
        <p:txBody>
          <a:bodyPr wrap="none" anchor="ctr">
            <a:no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3265" dirty="0">
                <a:solidFill>
                  <a:srgbClr val="F3704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5</a:t>
            </a:r>
            <a:r>
              <a:rPr lang="zh-CN" altLang="en-US" sz="3265" dirty="0">
                <a:solidFill>
                  <a:srgbClr val="F3704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月</a:t>
            </a:r>
            <a:endParaRPr lang="en-US" altLang="zh-CN" sz="3265" dirty="0">
              <a:solidFill>
                <a:srgbClr val="F3704B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4" name="Text Box 7"/>
          <p:cNvSpPr txBox="1">
            <a:spLocks noChangeArrowheads="1"/>
          </p:cNvSpPr>
          <p:nvPr/>
        </p:nvSpPr>
        <p:spPr bwMode="gray">
          <a:xfrm>
            <a:off x="10514760" y="8403380"/>
            <a:ext cx="883744" cy="690003"/>
          </a:xfrm>
          <a:prstGeom prst="heptagon">
            <a:avLst/>
          </a:prstGeom>
          <a:noFill/>
          <a:ln>
            <a:noFill/>
          </a:ln>
          <a:effectLst/>
        </p:spPr>
        <p:txBody>
          <a:bodyPr wrap="none" anchor="ctr">
            <a:no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3265" dirty="0">
                <a:solidFill>
                  <a:srgbClr val="F3704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6</a:t>
            </a:r>
            <a:r>
              <a:rPr lang="zh-CN" altLang="en-US" sz="3265" dirty="0">
                <a:solidFill>
                  <a:srgbClr val="F3704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月</a:t>
            </a:r>
            <a:endParaRPr lang="en-US" altLang="zh-CN" sz="3265" dirty="0">
              <a:solidFill>
                <a:srgbClr val="F3704B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5" name="Text Box 7"/>
          <p:cNvSpPr txBox="1">
            <a:spLocks noChangeArrowheads="1"/>
          </p:cNvSpPr>
          <p:nvPr/>
        </p:nvSpPr>
        <p:spPr bwMode="gray">
          <a:xfrm>
            <a:off x="12040184" y="7068145"/>
            <a:ext cx="883744" cy="690003"/>
          </a:xfrm>
          <a:prstGeom prst="heptagon">
            <a:avLst/>
          </a:prstGeom>
          <a:noFill/>
          <a:ln>
            <a:noFill/>
          </a:ln>
          <a:effectLst/>
        </p:spPr>
        <p:txBody>
          <a:bodyPr wrap="none" anchor="ctr">
            <a:no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3265" dirty="0">
                <a:solidFill>
                  <a:srgbClr val="F1582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7</a:t>
            </a:r>
            <a:r>
              <a:rPr lang="zh-CN" altLang="en-US" sz="3265" dirty="0">
                <a:solidFill>
                  <a:srgbClr val="F1582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月</a:t>
            </a:r>
            <a:endParaRPr lang="en-US" altLang="zh-CN" sz="3265" dirty="0">
              <a:solidFill>
                <a:srgbClr val="F1582C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6" name="Text Box 7"/>
          <p:cNvSpPr txBox="1">
            <a:spLocks noChangeArrowheads="1"/>
          </p:cNvSpPr>
          <p:nvPr/>
        </p:nvSpPr>
        <p:spPr bwMode="gray">
          <a:xfrm>
            <a:off x="13923651" y="8403380"/>
            <a:ext cx="883744" cy="690003"/>
          </a:xfrm>
          <a:prstGeom prst="heptagon">
            <a:avLst/>
          </a:prstGeom>
          <a:noFill/>
          <a:ln>
            <a:noFill/>
          </a:ln>
          <a:effectLst/>
        </p:spPr>
        <p:txBody>
          <a:bodyPr wrap="none" anchor="ctr">
            <a:no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3265" dirty="0">
                <a:solidFill>
                  <a:srgbClr val="F1582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8</a:t>
            </a:r>
            <a:r>
              <a:rPr lang="zh-CN" altLang="en-US" sz="3265" dirty="0">
                <a:solidFill>
                  <a:srgbClr val="F1582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月</a:t>
            </a:r>
            <a:endParaRPr lang="en-US" altLang="zh-CN" sz="3265" dirty="0">
              <a:solidFill>
                <a:srgbClr val="F1582C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7" name="Text Box 7"/>
          <p:cNvSpPr txBox="1">
            <a:spLocks noChangeArrowheads="1"/>
          </p:cNvSpPr>
          <p:nvPr/>
        </p:nvSpPr>
        <p:spPr bwMode="gray">
          <a:xfrm>
            <a:off x="15409288" y="7068145"/>
            <a:ext cx="883744" cy="690003"/>
          </a:xfrm>
          <a:prstGeom prst="heptagon">
            <a:avLst/>
          </a:prstGeom>
          <a:noFill/>
          <a:ln>
            <a:noFill/>
          </a:ln>
          <a:effectLst/>
        </p:spPr>
        <p:txBody>
          <a:bodyPr wrap="none" anchor="ctr">
            <a:no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3265" dirty="0">
                <a:solidFill>
                  <a:srgbClr val="F1582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9</a:t>
            </a:r>
            <a:r>
              <a:rPr lang="zh-CN" altLang="en-US" sz="3265" dirty="0">
                <a:solidFill>
                  <a:srgbClr val="F1582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月</a:t>
            </a:r>
            <a:endParaRPr lang="en-US" altLang="zh-CN" sz="3265" dirty="0">
              <a:solidFill>
                <a:srgbClr val="F1582C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8" name="Text Box 7"/>
          <p:cNvSpPr txBox="1">
            <a:spLocks noChangeArrowheads="1"/>
          </p:cNvSpPr>
          <p:nvPr/>
        </p:nvSpPr>
        <p:spPr bwMode="gray">
          <a:xfrm>
            <a:off x="17332541" y="8403380"/>
            <a:ext cx="883744" cy="690003"/>
          </a:xfrm>
          <a:prstGeom prst="heptagon">
            <a:avLst/>
          </a:prstGeom>
          <a:noFill/>
          <a:ln>
            <a:noFill/>
          </a:ln>
          <a:effectLst/>
        </p:spPr>
        <p:txBody>
          <a:bodyPr wrap="none" anchor="ctr">
            <a:no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3265" dirty="0">
                <a:solidFill>
                  <a:srgbClr val="F3704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10</a:t>
            </a:r>
            <a:r>
              <a:rPr lang="zh-CN" altLang="en-US" sz="3265" dirty="0">
                <a:solidFill>
                  <a:srgbClr val="F3704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月</a:t>
            </a:r>
            <a:endParaRPr lang="en-US" altLang="zh-CN" sz="3265" dirty="0">
              <a:solidFill>
                <a:srgbClr val="F3704B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9" name="Text Box 7"/>
          <p:cNvSpPr txBox="1">
            <a:spLocks noChangeArrowheads="1"/>
          </p:cNvSpPr>
          <p:nvPr/>
        </p:nvSpPr>
        <p:spPr bwMode="gray">
          <a:xfrm>
            <a:off x="18778395" y="7068145"/>
            <a:ext cx="883744" cy="690003"/>
          </a:xfrm>
          <a:prstGeom prst="heptagon">
            <a:avLst/>
          </a:prstGeom>
          <a:noFill/>
          <a:ln>
            <a:noFill/>
          </a:ln>
          <a:effectLst/>
        </p:spPr>
        <p:txBody>
          <a:bodyPr wrap="none" anchor="ctr">
            <a:no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3265" dirty="0">
                <a:solidFill>
                  <a:srgbClr val="F3704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11</a:t>
            </a:r>
            <a:r>
              <a:rPr lang="zh-CN" altLang="en-US" sz="3265" dirty="0">
                <a:solidFill>
                  <a:srgbClr val="F3704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月</a:t>
            </a:r>
            <a:endParaRPr lang="en-US" altLang="zh-CN" sz="3265" dirty="0">
              <a:solidFill>
                <a:srgbClr val="F3704B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0" name="Text Box 7"/>
          <p:cNvSpPr txBox="1">
            <a:spLocks noChangeArrowheads="1"/>
          </p:cNvSpPr>
          <p:nvPr/>
        </p:nvSpPr>
        <p:spPr bwMode="gray">
          <a:xfrm>
            <a:off x="20741432" y="8403380"/>
            <a:ext cx="883744" cy="626525"/>
          </a:xfrm>
          <a:prstGeom prst="heptagon">
            <a:avLst/>
          </a:prstGeom>
          <a:noFill/>
          <a:ln>
            <a:noFill/>
          </a:ln>
          <a:effectLst/>
        </p:spPr>
        <p:txBody>
          <a:bodyPr wrap="none" anchor="ctr">
            <a:no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3265" dirty="0">
                <a:solidFill>
                  <a:srgbClr val="F3704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12</a:t>
            </a:r>
            <a:r>
              <a:rPr lang="zh-CN" altLang="en-US" sz="3265" dirty="0">
                <a:solidFill>
                  <a:srgbClr val="F3704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月</a:t>
            </a:r>
            <a:endParaRPr lang="en-US" altLang="zh-CN" sz="3265" dirty="0">
              <a:solidFill>
                <a:srgbClr val="F3704B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3102466" y="9344027"/>
            <a:ext cx="3196125" cy="3993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1995" dirty="0"/>
          </a:p>
        </p:txBody>
      </p:sp>
      <p:sp>
        <p:nvSpPr>
          <p:cNvPr id="33" name="文本框 32"/>
          <p:cNvSpPr txBox="1"/>
          <p:nvPr/>
        </p:nvSpPr>
        <p:spPr>
          <a:xfrm>
            <a:off x="6330948" y="9782159"/>
            <a:ext cx="3333016" cy="614088"/>
          </a:xfrm>
          <a:prstGeom prst="rect">
            <a:avLst/>
          </a:prstGeom>
          <a:solidFill>
            <a:srgbClr val="F1582C"/>
          </a:solidFill>
          <a:ln w="25400" cap="flat" cmpd="sng">
            <a:solidFill>
              <a:srgbClr val="F2DADA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65875" tIns="82915" rIns="165875" bIns="8291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ctr">
              <a:defRPr sz="2000" b="1">
                <a:solidFill>
                  <a:schemeClr val="bg1"/>
                </a:solidFill>
              </a:defRPr>
            </a:lvl1pPr>
          </a:lstStyle>
          <a:p>
            <a:pPr algn="l"/>
            <a:r>
              <a:rPr lang="zh-CN" altLang="en-US" sz="2905" b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泼水节</a:t>
            </a:r>
            <a:r>
              <a:rPr lang="en-US" altLang="zh-CN" sz="1995" b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-</a:t>
            </a:r>
            <a:r>
              <a:rPr lang="zh-CN" altLang="en-US" sz="1995" b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泰国</a:t>
            </a:r>
            <a:endParaRPr lang="en-US" altLang="zh-CN" sz="1995" b="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18283044" y="6196423"/>
            <a:ext cx="3550589" cy="614088"/>
          </a:xfrm>
          <a:prstGeom prst="rect">
            <a:avLst/>
          </a:prstGeom>
          <a:solidFill>
            <a:srgbClr val="F1582C"/>
          </a:solidFill>
          <a:ln w="25400" cap="flat" cmpd="sng">
            <a:solidFill>
              <a:srgbClr val="F2DADA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65875" tIns="82915" rIns="165875" bIns="8291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ctr">
              <a:defRPr sz="2000" b="1">
                <a:solidFill>
                  <a:schemeClr val="bg1"/>
                </a:solidFill>
              </a:defRPr>
            </a:lvl1pPr>
          </a:lstStyle>
          <a:p>
            <a:pPr algn="l"/>
            <a:r>
              <a:rPr lang="zh-CN" altLang="en-US" sz="2905" b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水灯节 </a:t>
            </a:r>
            <a:r>
              <a:rPr lang="en-US" altLang="zh-CN" sz="1995" b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-</a:t>
            </a:r>
            <a:r>
              <a:rPr lang="zh-CN" altLang="en-US" sz="1995" b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泰国</a:t>
            </a:r>
            <a:endParaRPr lang="en-US" altLang="zh-CN" sz="1995" b="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14470412" y="6196423"/>
            <a:ext cx="3333016" cy="614088"/>
          </a:xfrm>
          <a:prstGeom prst="rect">
            <a:avLst/>
          </a:prstGeom>
          <a:solidFill>
            <a:srgbClr val="F1582C"/>
          </a:solidFill>
          <a:ln w="25400" cap="flat" cmpd="sng">
            <a:solidFill>
              <a:srgbClr val="F2DADA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65875" tIns="82915" rIns="165875" bIns="8291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altLang="zh-CN" sz="290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9.9</a:t>
            </a:r>
            <a:r>
              <a:rPr lang="en-US" altLang="zh-CN" sz="217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-</a:t>
            </a:r>
            <a:r>
              <a:rPr lang="zh-CN" altLang="en-US" sz="199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所有站点</a:t>
            </a:r>
            <a:endParaRPr lang="zh-CN" altLang="en-US" sz="1995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cxnSp>
        <p:nvCxnSpPr>
          <p:cNvPr id="37" name="肘形连接符 36"/>
          <p:cNvCxnSpPr/>
          <p:nvPr/>
        </p:nvCxnSpPr>
        <p:spPr>
          <a:xfrm rot="16200000" flipV="1">
            <a:off x="18695604" y="6677971"/>
            <a:ext cx="1397528" cy="1341568"/>
          </a:xfrm>
          <a:prstGeom prst="bentConnector3">
            <a:avLst>
              <a:gd name="adj1" fmla="val 28190"/>
            </a:avLst>
          </a:prstGeom>
          <a:ln>
            <a:solidFill>
              <a:srgbClr val="F66F0A"/>
            </a:solidFill>
            <a:prstDash val="sysDot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3" name="肘形连接符 42"/>
          <p:cNvCxnSpPr/>
          <p:nvPr/>
        </p:nvCxnSpPr>
        <p:spPr>
          <a:xfrm rot="16200000" flipV="1">
            <a:off x="15396519" y="6677971"/>
            <a:ext cx="1397528" cy="1341568"/>
          </a:xfrm>
          <a:prstGeom prst="bentConnector3">
            <a:avLst>
              <a:gd name="adj1" fmla="val 28190"/>
            </a:avLst>
          </a:prstGeom>
          <a:ln>
            <a:solidFill>
              <a:srgbClr val="F66F0A"/>
            </a:solidFill>
            <a:prstDash val="sysDot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44" name="文本框 43"/>
          <p:cNvSpPr txBox="1"/>
          <p:nvPr/>
        </p:nvSpPr>
        <p:spPr>
          <a:xfrm>
            <a:off x="1405967" y="6094169"/>
            <a:ext cx="3333016" cy="614088"/>
          </a:xfrm>
          <a:prstGeom prst="rect">
            <a:avLst/>
          </a:prstGeom>
          <a:solidFill>
            <a:srgbClr val="F1582C"/>
          </a:solidFill>
          <a:ln w="25400" cap="flat" cmpd="sng">
            <a:solidFill>
              <a:srgbClr val="F2DADA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65875" tIns="82915" rIns="165875" bIns="8291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ctr">
              <a:defRPr sz="2000" b="1">
                <a:solidFill>
                  <a:schemeClr val="bg1"/>
                </a:solidFill>
              </a:defRPr>
            </a:lvl1pPr>
          </a:lstStyle>
          <a:p>
            <a:pPr algn="l"/>
            <a:r>
              <a:rPr lang="zh-CN" altLang="en-US" sz="2905" b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元旦 </a:t>
            </a:r>
            <a:r>
              <a:rPr lang="en-US" altLang="zh-CN" sz="1995" b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–</a:t>
            </a:r>
            <a:r>
              <a:rPr lang="zh-CN" altLang="en-US" sz="1995" b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所有站点</a:t>
            </a:r>
            <a:endParaRPr lang="en-US" altLang="zh-CN" sz="1995" b="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cxnSp>
        <p:nvCxnSpPr>
          <p:cNvPr id="45" name="肘形连接符 44"/>
          <p:cNvCxnSpPr/>
          <p:nvPr/>
        </p:nvCxnSpPr>
        <p:spPr>
          <a:xfrm rot="16200000" flipV="1">
            <a:off x="1974903" y="6737448"/>
            <a:ext cx="1397528" cy="1341568"/>
          </a:xfrm>
          <a:prstGeom prst="bentConnector3">
            <a:avLst>
              <a:gd name="adj1" fmla="val 28190"/>
            </a:avLst>
          </a:prstGeom>
          <a:ln>
            <a:solidFill>
              <a:srgbClr val="F66F0A"/>
            </a:solidFill>
            <a:prstDash val="sysDot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46" name="文本框 45"/>
          <p:cNvSpPr txBox="1"/>
          <p:nvPr/>
        </p:nvSpPr>
        <p:spPr>
          <a:xfrm>
            <a:off x="2202026" y="9782159"/>
            <a:ext cx="4122381" cy="614088"/>
          </a:xfrm>
          <a:prstGeom prst="rect">
            <a:avLst/>
          </a:prstGeom>
          <a:solidFill>
            <a:srgbClr val="F1582C"/>
          </a:solidFill>
          <a:ln w="25400" cap="flat" cmpd="sng">
            <a:solidFill>
              <a:srgbClr val="F2DADA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65875" tIns="82915" rIns="165875" bIns="8291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ctr">
              <a:defRPr sz="2000" b="1">
                <a:solidFill>
                  <a:schemeClr val="bg1"/>
                </a:solidFill>
              </a:defRPr>
            </a:lvl1pPr>
          </a:lstStyle>
          <a:p>
            <a:pPr algn="l"/>
            <a:r>
              <a:rPr lang="zh-CN" altLang="en-US" sz="2905" b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春节 </a:t>
            </a:r>
            <a:r>
              <a:rPr lang="en-US" altLang="zh-CN" sz="1995" b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–</a:t>
            </a:r>
            <a:r>
              <a:rPr lang="zh-CN" altLang="en-US" sz="199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台湾</a:t>
            </a:r>
            <a:r>
              <a:rPr lang="zh-CN" altLang="en-US" sz="1995" b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、新加坡、马来西亚</a:t>
            </a:r>
            <a:endParaRPr lang="en-US" altLang="zh-CN" sz="1995" b="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cxnSp>
        <p:nvCxnSpPr>
          <p:cNvPr id="47" name="肘形连接符 46"/>
          <p:cNvCxnSpPr/>
          <p:nvPr/>
        </p:nvCxnSpPr>
        <p:spPr>
          <a:xfrm rot="16200000" flipV="1">
            <a:off x="3303543" y="8313139"/>
            <a:ext cx="1742845" cy="1278091"/>
          </a:xfrm>
          <a:prstGeom prst="bentConnector3">
            <a:avLst>
              <a:gd name="adj1" fmla="val 50000"/>
            </a:avLst>
          </a:prstGeom>
          <a:ln>
            <a:solidFill>
              <a:srgbClr val="F66F0A"/>
            </a:solidFill>
            <a:prstDash val="sysDot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1" name="文本框 50"/>
          <p:cNvSpPr txBox="1"/>
          <p:nvPr/>
        </p:nvSpPr>
        <p:spPr>
          <a:xfrm>
            <a:off x="9670503" y="9782159"/>
            <a:ext cx="3333016" cy="614088"/>
          </a:xfrm>
          <a:prstGeom prst="rect">
            <a:avLst/>
          </a:prstGeom>
          <a:solidFill>
            <a:srgbClr val="F1582C"/>
          </a:solidFill>
          <a:ln w="25400" cap="flat" cmpd="sng">
            <a:solidFill>
              <a:srgbClr val="F2DADA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65875" tIns="82915" rIns="165875" bIns="8291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ctr">
              <a:defRPr sz="2000" b="1">
                <a:solidFill>
                  <a:schemeClr val="bg1"/>
                </a:solidFill>
              </a:defRPr>
            </a:lvl1pPr>
          </a:lstStyle>
          <a:p>
            <a:pPr algn="l"/>
            <a:r>
              <a:rPr lang="zh-CN" altLang="en-US" sz="2905" b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斋月</a:t>
            </a:r>
            <a:r>
              <a:rPr lang="en-US" altLang="zh-CN" sz="1995" b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–</a:t>
            </a:r>
            <a:r>
              <a:rPr lang="zh-CN" altLang="en-US" sz="1995" b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马来、印尼</a:t>
            </a:r>
            <a:endParaRPr lang="en-US" altLang="zh-CN" sz="1995" b="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9670503" y="10533999"/>
            <a:ext cx="3333016" cy="614088"/>
          </a:xfrm>
          <a:prstGeom prst="rect">
            <a:avLst/>
          </a:prstGeom>
          <a:solidFill>
            <a:srgbClr val="F1582C"/>
          </a:solidFill>
          <a:ln w="25400" cap="flat" cmpd="sng">
            <a:solidFill>
              <a:srgbClr val="F2DADA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65875" tIns="82915" rIns="165875" bIns="8291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ctr">
              <a:defRPr sz="2000" b="1">
                <a:solidFill>
                  <a:schemeClr val="bg1"/>
                </a:solidFill>
              </a:defRPr>
            </a:lvl1pPr>
          </a:lstStyle>
          <a:p>
            <a:pPr algn="l"/>
            <a:r>
              <a:rPr lang="zh-CN" altLang="en-US" sz="2905" b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儿童节</a:t>
            </a:r>
            <a:r>
              <a:rPr lang="en-US" altLang="zh-CN" sz="1995" b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–</a:t>
            </a:r>
            <a:r>
              <a:rPr lang="zh-CN" altLang="en-US" sz="1995" b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所有站点</a:t>
            </a:r>
            <a:endParaRPr lang="en-US" altLang="zh-CN" sz="1995" b="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4814012" y="6094169"/>
            <a:ext cx="3333016" cy="614088"/>
          </a:xfrm>
          <a:prstGeom prst="rect">
            <a:avLst/>
          </a:prstGeom>
          <a:solidFill>
            <a:srgbClr val="F1582C"/>
          </a:solidFill>
          <a:ln w="25400" cap="flat" cmpd="sng">
            <a:solidFill>
              <a:srgbClr val="F2DADA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65875" tIns="82915" rIns="165875" bIns="8291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ctr">
              <a:defRPr sz="2000" b="1">
                <a:solidFill>
                  <a:schemeClr val="bg1"/>
                </a:solidFill>
              </a:defRPr>
            </a:lvl1pPr>
          </a:lstStyle>
          <a:p>
            <a:pPr algn="l"/>
            <a:r>
              <a:rPr lang="zh-CN" altLang="en-US" sz="2905" b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女神节</a:t>
            </a:r>
            <a:r>
              <a:rPr lang="en-US" altLang="zh-CN" sz="1995" b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–</a:t>
            </a:r>
            <a:r>
              <a:rPr lang="zh-CN" altLang="en-US" sz="1995" b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所有站点</a:t>
            </a:r>
            <a:endParaRPr lang="en-US" altLang="zh-CN" sz="1995" b="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cxnSp>
        <p:nvCxnSpPr>
          <p:cNvPr id="54" name="肘形连接符 53"/>
          <p:cNvCxnSpPr/>
          <p:nvPr/>
        </p:nvCxnSpPr>
        <p:spPr>
          <a:xfrm rot="16200000" flipV="1">
            <a:off x="5294729" y="6677971"/>
            <a:ext cx="1397528" cy="1341568"/>
          </a:xfrm>
          <a:prstGeom prst="bentConnector3">
            <a:avLst>
              <a:gd name="adj1" fmla="val 28190"/>
            </a:avLst>
          </a:prstGeom>
          <a:ln>
            <a:solidFill>
              <a:srgbClr val="F66F0A"/>
            </a:solidFill>
            <a:prstDash val="sysDot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55" name="肘形连接符 54"/>
          <p:cNvCxnSpPr/>
          <p:nvPr/>
        </p:nvCxnSpPr>
        <p:spPr>
          <a:xfrm rot="16200000" flipV="1">
            <a:off x="6901820" y="8353117"/>
            <a:ext cx="1742845" cy="1278091"/>
          </a:xfrm>
          <a:prstGeom prst="bentConnector3">
            <a:avLst>
              <a:gd name="adj1" fmla="val 50000"/>
            </a:avLst>
          </a:prstGeom>
          <a:ln>
            <a:solidFill>
              <a:srgbClr val="F66F0A"/>
            </a:solidFill>
            <a:prstDash val="sysDot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6" name="文本框 55"/>
          <p:cNvSpPr txBox="1"/>
          <p:nvPr/>
        </p:nvSpPr>
        <p:spPr>
          <a:xfrm>
            <a:off x="2991391" y="10512081"/>
            <a:ext cx="3333016" cy="614088"/>
          </a:xfrm>
          <a:prstGeom prst="rect">
            <a:avLst/>
          </a:prstGeom>
          <a:solidFill>
            <a:srgbClr val="F1582C"/>
          </a:solidFill>
          <a:ln w="25400" cap="flat" cmpd="sng">
            <a:solidFill>
              <a:srgbClr val="F2DADA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65875" tIns="82915" rIns="165875" bIns="8291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ctr">
              <a:defRPr sz="2000" b="1">
                <a:solidFill>
                  <a:schemeClr val="bg1"/>
                </a:solidFill>
              </a:defRPr>
            </a:lvl1pPr>
          </a:lstStyle>
          <a:p>
            <a:pPr algn="l"/>
            <a:r>
              <a:rPr lang="zh-CN" altLang="en-US" sz="2905" b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情人节 </a:t>
            </a:r>
            <a:r>
              <a:rPr lang="en-US" altLang="zh-CN" sz="1995" b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–</a:t>
            </a:r>
            <a:r>
              <a:rPr lang="zh-CN" altLang="en-US" sz="1995" b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所有站点</a:t>
            </a:r>
            <a:endParaRPr lang="en-US" altLang="zh-CN" sz="1995" b="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9670503" y="11912844"/>
            <a:ext cx="3333016" cy="614088"/>
          </a:xfrm>
          <a:prstGeom prst="rect">
            <a:avLst/>
          </a:prstGeom>
          <a:solidFill>
            <a:srgbClr val="F1582C"/>
          </a:solidFill>
          <a:ln w="25400" cap="flat" cmpd="sng">
            <a:solidFill>
              <a:srgbClr val="F2DADA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65875" tIns="82915" rIns="165875" bIns="8291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ctr">
              <a:defRPr sz="2000" b="1">
                <a:solidFill>
                  <a:schemeClr val="bg1"/>
                </a:solidFill>
              </a:defRPr>
            </a:lvl1pPr>
          </a:lstStyle>
          <a:p>
            <a:pPr algn="l"/>
            <a:r>
              <a:rPr lang="zh-CN" altLang="en-US" sz="2905" b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端午节</a:t>
            </a:r>
            <a:r>
              <a:rPr lang="en-US" altLang="zh-CN" sz="1995" b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–</a:t>
            </a:r>
            <a:r>
              <a:rPr lang="zh-CN" altLang="en-US" sz="1995" b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台湾、新加坡</a:t>
            </a:r>
            <a:endParaRPr lang="en-US" altLang="zh-CN" sz="1995" b="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cxnSp>
        <p:nvCxnSpPr>
          <p:cNvPr id="58" name="肘形连接符 57"/>
          <p:cNvCxnSpPr/>
          <p:nvPr/>
        </p:nvCxnSpPr>
        <p:spPr>
          <a:xfrm rot="16200000" flipV="1">
            <a:off x="10335916" y="8364123"/>
            <a:ext cx="1742845" cy="1278091"/>
          </a:xfrm>
          <a:prstGeom prst="bentConnector3">
            <a:avLst>
              <a:gd name="adj1" fmla="val 50000"/>
            </a:avLst>
          </a:prstGeom>
          <a:ln>
            <a:solidFill>
              <a:srgbClr val="F66F0A"/>
            </a:solidFill>
            <a:prstDash val="sysDot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9" name="文本框 58"/>
          <p:cNvSpPr txBox="1"/>
          <p:nvPr/>
        </p:nvSpPr>
        <p:spPr>
          <a:xfrm>
            <a:off x="13010060" y="9782164"/>
            <a:ext cx="3333016" cy="614088"/>
          </a:xfrm>
          <a:prstGeom prst="rect">
            <a:avLst/>
          </a:prstGeom>
          <a:solidFill>
            <a:srgbClr val="F1582C"/>
          </a:solidFill>
          <a:ln w="25400" cap="flat" cmpd="sng">
            <a:solidFill>
              <a:srgbClr val="F2DADA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65875" tIns="82915" rIns="165875" bIns="8291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ctr">
              <a:defRPr sz="2000" b="1">
                <a:solidFill>
                  <a:schemeClr val="bg1"/>
                </a:solidFill>
              </a:defRPr>
            </a:lvl1pPr>
          </a:lstStyle>
          <a:p>
            <a:pPr algn="l"/>
            <a:r>
              <a:rPr lang="zh-CN" altLang="en-US" sz="2905" b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七夕</a:t>
            </a:r>
            <a:r>
              <a:rPr lang="en-US" altLang="zh-CN" sz="1995" b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–</a:t>
            </a:r>
            <a:r>
              <a:rPr lang="zh-CN" altLang="en-US" sz="1995" b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台湾、新加坡</a:t>
            </a:r>
            <a:endParaRPr lang="en-US" altLang="zh-CN" sz="1995" b="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cxnSp>
        <p:nvCxnSpPr>
          <p:cNvPr id="60" name="肘形连接符 59"/>
          <p:cNvCxnSpPr/>
          <p:nvPr/>
        </p:nvCxnSpPr>
        <p:spPr>
          <a:xfrm rot="16200000" flipV="1">
            <a:off x="13674551" y="8364123"/>
            <a:ext cx="1742845" cy="1278091"/>
          </a:xfrm>
          <a:prstGeom prst="bentConnector3">
            <a:avLst>
              <a:gd name="adj1" fmla="val 50000"/>
            </a:avLst>
          </a:prstGeom>
          <a:ln>
            <a:solidFill>
              <a:srgbClr val="F66F0A"/>
            </a:solidFill>
            <a:prstDash val="sysDot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1" name="文本框 60"/>
          <p:cNvSpPr txBox="1"/>
          <p:nvPr/>
        </p:nvSpPr>
        <p:spPr>
          <a:xfrm>
            <a:off x="16349617" y="9782164"/>
            <a:ext cx="3333016" cy="614088"/>
          </a:xfrm>
          <a:prstGeom prst="rect">
            <a:avLst/>
          </a:prstGeom>
          <a:solidFill>
            <a:srgbClr val="F1582C"/>
          </a:solidFill>
          <a:ln w="25400" cap="flat" cmpd="sng">
            <a:solidFill>
              <a:srgbClr val="F2DADA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65875" tIns="82915" rIns="165875" bIns="8291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ctr">
              <a:defRPr sz="2000" b="1">
                <a:solidFill>
                  <a:schemeClr val="bg1"/>
                </a:solidFill>
              </a:defRPr>
            </a:lvl1pPr>
          </a:lstStyle>
          <a:p>
            <a:pPr algn="l"/>
            <a:r>
              <a:rPr lang="zh-CN" altLang="en-US" sz="2905" b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中秋</a:t>
            </a:r>
            <a:r>
              <a:rPr lang="en-US" altLang="zh-CN" sz="1995" b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–</a:t>
            </a:r>
            <a:r>
              <a:rPr lang="zh-CN" altLang="en-US" sz="1995" b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台湾、新加坡</a:t>
            </a:r>
            <a:endParaRPr lang="en-US" altLang="zh-CN" sz="1995" b="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cxnSp>
        <p:nvCxnSpPr>
          <p:cNvPr id="62" name="肘形连接符 61"/>
          <p:cNvCxnSpPr/>
          <p:nvPr/>
        </p:nvCxnSpPr>
        <p:spPr>
          <a:xfrm rot="16200000" flipV="1">
            <a:off x="17013183" y="8364123"/>
            <a:ext cx="1742845" cy="1278091"/>
          </a:xfrm>
          <a:prstGeom prst="bentConnector3">
            <a:avLst>
              <a:gd name="adj1" fmla="val 50000"/>
            </a:avLst>
          </a:prstGeom>
          <a:ln>
            <a:solidFill>
              <a:srgbClr val="F66F0A"/>
            </a:solidFill>
            <a:prstDash val="sysDot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4" name="文本框 63"/>
          <p:cNvSpPr txBox="1"/>
          <p:nvPr/>
        </p:nvSpPr>
        <p:spPr>
          <a:xfrm>
            <a:off x="19725404" y="10533999"/>
            <a:ext cx="3333016" cy="614088"/>
          </a:xfrm>
          <a:prstGeom prst="rect">
            <a:avLst/>
          </a:prstGeom>
          <a:solidFill>
            <a:srgbClr val="F1582C"/>
          </a:solidFill>
          <a:ln w="25400" cap="flat" cmpd="sng">
            <a:solidFill>
              <a:srgbClr val="F2DADA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65875" tIns="82915" rIns="165875" bIns="8291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ctr">
              <a:defRPr sz="2000" b="1">
                <a:solidFill>
                  <a:schemeClr val="bg1"/>
                </a:solidFill>
              </a:defRPr>
            </a:lvl1pPr>
          </a:lstStyle>
          <a:p>
            <a:pPr algn="l"/>
            <a:r>
              <a:rPr lang="en-US" altLang="zh-CN" sz="2905" b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12.12</a:t>
            </a:r>
            <a:r>
              <a:rPr lang="en-US" altLang="zh-CN" sz="1995" b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–</a:t>
            </a:r>
            <a:r>
              <a:rPr lang="zh-CN" altLang="en-US" sz="1995" b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所有站点</a:t>
            </a:r>
            <a:endParaRPr lang="en-US" altLang="zh-CN" sz="1995" b="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65" name="文本框 64"/>
          <p:cNvSpPr txBox="1"/>
          <p:nvPr/>
        </p:nvSpPr>
        <p:spPr>
          <a:xfrm>
            <a:off x="19737009" y="11225185"/>
            <a:ext cx="3333016" cy="614088"/>
          </a:xfrm>
          <a:prstGeom prst="rect">
            <a:avLst/>
          </a:prstGeom>
          <a:solidFill>
            <a:srgbClr val="F1582C"/>
          </a:solidFill>
          <a:ln w="25400" cap="flat" cmpd="sng">
            <a:solidFill>
              <a:srgbClr val="F2DADA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65875" tIns="82915" rIns="165875" bIns="8291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ctr">
              <a:defRPr sz="2000" b="1">
                <a:solidFill>
                  <a:schemeClr val="bg1"/>
                </a:solidFill>
              </a:defRPr>
            </a:lvl1pPr>
          </a:lstStyle>
          <a:p>
            <a:pPr algn="l"/>
            <a:r>
              <a:rPr lang="zh-CN" altLang="en-US" sz="2905" b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圣诞节</a:t>
            </a:r>
            <a:r>
              <a:rPr lang="en-US" altLang="zh-CN" sz="1995" b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–</a:t>
            </a:r>
            <a:r>
              <a:rPr lang="zh-CN" altLang="en-US" sz="1995" b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所有站点</a:t>
            </a:r>
            <a:endParaRPr lang="en-US" altLang="zh-CN" sz="1995" b="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66" name="文本框 65"/>
          <p:cNvSpPr txBox="1"/>
          <p:nvPr/>
        </p:nvSpPr>
        <p:spPr>
          <a:xfrm>
            <a:off x="18283044" y="5444588"/>
            <a:ext cx="3550589" cy="614088"/>
          </a:xfrm>
          <a:prstGeom prst="rect">
            <a:avLst/>
          </a:prstGeom>
          <a:solidFill>
            <a:srgbClr val="F1582C"/>
          </a:solidFill>
          <a:ln w="25400" cap="flat" cmpd="sng">
            <a:solidFill>
              <a:srgbClr val="F2DADA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65875" tIns="82915" rIns="165875" bIns="8291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ctr">
              <a:defRPr sz="2000" b="1">
                <a:solidFill>
                  <a:schemeClr val="bg1"/>
                </a:solidFill>
              </a:defRPr>
            </a:lvl1pPr>
          </a:lstStyle>
          <a:p>
            <a:pPr algn="l"/>
            <a:r>
              <a:rPr lang="en-US" altLang="zh-CN" sz="2905" b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11.11</a:t>
            </a:r>
            <a:r>
              <a:rPr lang="en-US" altLang="zh-CN" sz="1995" b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-</a:t>
            </a:r>
            <a:r>
              <a:rPr lang="zh-CN" altLang="en-US" sz="1995" b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除印尼外所有站点</a:t>
            </a:r>
            <a:endParaRPr lang="en-US" altLang="zh-CN" sz="1995" b="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16327751" y="10534001"/>
            <a:ext cx="3333016" cy="614088"/>
          </a:xfrm>
          <a:prstGeom prst="rect">
            <a:avLst/>
          </a:prstGeom>
          <a:solidFill>
            <a:srgbClr val="F1582C"/>
          </a:solidFill>
          <a:ln w="25400" cap="flat" cmpd="sng">
            <a:solidFill>
              <a:srgbClr val="F2DADA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65875" tIns="82915" rIns="165875" bIns="8291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ctr">
              <a:defRPr sz="2000" b="1">
                <a:solidFill>
                  <a:schemeClr val="bg1"/>
                </a:solidFill>
              </a:defRPr>
            </a:lvl1pPr>
          </a:lstStyle>
          <a:p>
            <a:pPr algn="l"/>
            <a:r>
              <a:rPr lang="en-US" altLang="zh-CN" sz="2905" b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10.10</a:t>
            </a:r>
            <a:r>
              <a:rPr lang="en-US" altLang="zh-CN" sz="1995" b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–</a:t>
            </a:r>
            <a:r>
              <a:rPr lang="zh-CN" altLang="en-US" sz="1995" b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印尼</a:t>
            </a:r>
            <a:endParaRPr lang="en-US" altLang="zh-CN" sz="1995" b="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68" name="文本框 67"/>
          <p:cNvSpPr txBox="1"/>
          <p:nvPr/>
        </p:nvSpPr>
        <p:spPr>
          <a:xfrm>
            <a:off x="8181165" y="6094169"/>
            <a:ext cx="3859019" cy="614088"/>
          </a:xfrm>
          <a:prstGeom prst="rect">
            <a:avLst/>
          </a:prstGeom>
          <a:solidFill>
            <a:srgbClr val="F1582C"/>
          </a:solidFill>
          <a:ln w="25400" cap="flat" cmpd="sng">
            <a:solidFill>
              <a:srgbClr val="F2DADA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65875" tIns="82915" rIns="165875" bIns="8291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ctr">
              <a:defRPr sz="2000" b="1">
                <a:solidFill>
                  <a:schemeClr val="bg1"/>
                </a:solidFill>
              </a:defRPr>
            </a:lvl1pPr>
          </a:lstStyle>
          <a:p>
            <a:pPr algn="l"/>
            <a:r>
              <a:rPr lang="zh-CN" altLang="en-US" sz="2905" b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母亲节</a:t>
            </a:r>
            <a:r>
              <a:rPr lang="en-US" altLang="zh-CN" sz="1995" b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–</a:t>
            </a:r>
            <a:r>
              <a:rPr lang="zh-CN" altLang="en-US" sz="1995" b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除泰国外所有站点</a:t>
            </a:r>
            <a:endParaRPr lang="en-US" altLang="zh-CN" sz="1995" b="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cxnSp>
        <p:nvCxnSpPr>
          <p:cNvPr id="69" name="肘形连接符 68"/>
          <p:cNvCxnSpPr/>
          <p:nvPr/>
        </p:nvCxnSpPr>
        <p:spPr>
          <a:xfrm rot="16200000" flipV="1">
            <a:off x="8655956" y="6711213"/>
            <a:ext cx="1397528" cy="1341568"/>
          </a:xfrm>
          <a:prstGeom prst="bentConnector3">
            <a:avLst>
              <a:gd name="adj1" fmla="val 28190"/>
            </a:avLst>
          </a:prstGeom>
          <a:ln>
            <a:solidFill>
              <a:srgbClr val="F66F0A"/>
            </a:solidFill>
            <a:prstDash val="sysDot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0" name="文本框 69"/>
          <p:cNvSpPr txBox="1"/>
          <p:nvPr/>
        </p:nvSpPr>
        <p:spPr>
          <a:xfrm>
            <a:off x="9670503" y="11202023"/>
            <a:ext cx="3333016" cy="614088"/>
          </a:xfrm>
          <a:prstGeom prst="rect">
            <a:avLst/>
          </a:prstGeom>
          <a:solidFill>
            <a:srgbClr val="F1582C"/>
          </a:solidFill>
          <a:ln w="25400" cap="flat" cmpd="sng">
            <a:solidFill>
              <a:srgbClr val="F2DADA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65875" tIns="82915" rIns="165875" bIns="8291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ctr">
              <a:defRPr sz="2000" b="1">
                <a:solidFill>
                  <a:schemeClr val="bg1"/>
                </a:solidFill>
              </a:defRPr>
            </a:lvl1pPr>
          </a:lstStyle>
          <a:p>
            <a:pPr algn="l"/>
            <a:r>
              <a:rPr lang="zh-CN" altLang="en-US" sz="2905" b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父亲节</a:t>
            </a:r>
            <a:r>
              <a:rPr lang="en-US" altLang="zh-CN" sz="1995" b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–</a:t>
            </a:r>
            <a:r>
              <a:rPr lang="zh-CN" altLang="en-US" sz="1995" b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所有站点</a:t>
            </a:r>
            <a:endParaRPr lang="en-US" altLang="zh-CN" sz="1995" b="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71" name="文本框 70"/>
          <p:cNvSpPr txBox="1"/>
          <p:nvPr/>
        </p:nvSpPr>
        <p:spPr>
          <a:xfrm>
            <a:off x="13010063" y="10534001"/>
            <a:ext cx="3333016" cy="614088"/>
          </a:xfrm>
          <a:prstGeom prst="rect">
            <a:avLst/>
          </a:prstGeom>
          <a:solidFill>
            <a:srgbClr val="F1582C"/>
          </a:solidFill>
          <a:ln w="25400" cap="flat" cmpd="sng">
            <a:solidFill>
              <a:srgbClr val="F2DADA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65875" tIns="82915" rIns="165875" bIns="8291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ctr">
              <a:defRPr sz="2000" b="1">
                <a:solidFill>
                  <a:schemeClr val="bg1"/>
                </a:solidFill>
              </a:defRPr>
            </a:lvl1pPr>
          </a:lstStyle>
          <a:p>
            <a:pPr algn="l"/>
            <a:r>
              <a:rPr lang="zh-CN" altLang="en-US" sz="2905" b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母亲节</a:t>
            </a:r>
            <a:r>
              <a:rPr lang="en-US" altLang="zh-CN" sz="1995" b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–</a:t>
            </a:r>
            <a:r>
              <a:rPr lang="zh-CN" altLang="en-US" sz="1995" b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泰国</a:t>
            </a:r>
            <a:endParaRPr lang="en-US" altLang="zh-CN" sz="1995" b="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72" name="文本框 71"/>
          <p:cNvSpPr txBox="1"/>
          <p:nvPr/>
        </p:nvSpPr>
        <p:spPr>
          <a:xfrm>
            <a:off x="13010063" y="11191943"/>
            <a:ext cx="3333016" cy="614088"/>
          </a:xfrm>
          <a:prstGeom prst="rect">
            <a:avLst/>
          </a:prstGeom>
          <a:solidFill>
            <a:srgbClr val="F1582C"/>
          </a:solidFill>
          <a:ln w="25400" cap="flat" cmpd="sng">
            <a:solidFill>
              <a:srgbClr val="F2DADA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65875" tIns="82915" rIns="165875" bIns="8291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ctr">
              <a:defRPr sz="2000" b="1">
                <a:solidFill>
                  <a:schemeClr val="bg1"/>
                </a:solidFill>
              </a:defRPr>
            </a:lvl1pPr>
          </a:lstStyle>
          <a:p>
            <a:pPr algn="l"/>
            <a:r>
              <a:rPr lang="zh-CN" altLang="en-US" sz="2905" b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返校季</a:t>
            </a:r>
            <a:r>
              <a:rPr lang="en-US" altLang="zh-CN" sz="1995" b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–</a:t>
            </a:r>
            <a:r>
              <a:rPr lang="zh-CN" altLang="en-US" sz="1995" b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所有站点</a:t>
            </a:r>
            <a:endParaRPr lang="en-US" altLang="zh-CN" sz="1995" b="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73" name="文本框 72"/>
          <p:cNvSpPr txBox="1"/>
          <p:nvPr/>
        </p:nvSpPr>
        <p:spPr>
          <a:xfrm>
            <a:off x="16349617" y="11225183"/>
            <a:ext cx="3333016" cy="614088"/>
          </a:xfrm>
          <a:prstGeom prst="rect">
            <a:avLst/>
          </a:prstGeom>
          <a:solidFill>
            <a:srgbClr val="F1582C"/>
          </a:solidFill>
          <a:ln w="25400" cap="flat" cmpd="sng">
            <a:solidFill>
              <a:srgbClr val="F2DADA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65875" tIns="82915" rIns="165875" bIns="8291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ctr">
              <a:defRPr sz="2000" b="1">
                <a:solidFill>
                  <a:schemeClr val="bg1"/>
                </a:solidFill>
              </a:defRPr>
            </a:lvl1pPr>
          </a:lstStyle>
          <a:p>
            <a:pPr algn="l"/>
            <a:r>
              <a:rPr lang="zh-CN" altLang="en-US" sz="2905" b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万圣节</a:t>
            </a:r>
            <a:r>
              <a:rPr lang="en-US" altLang="zh-CN" sz="1995" b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–</a:t>
            </a:r>
            <a:r>
              <a:rPr lang="zh-CN" altLang="en-US" sz="1995" b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台湾、新加坡</a:t>
            </a:r>
            <a:endParaRPr lang="en-US" altLang="zh-CN" sz="1995" b="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74" name="图片 7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42797"/>
            <a:ext cx="24384000" cy="786384"/>
          </a:xfrm>
          <a:prstGeom prst="rect">
            <a:avLst/>
          </a:prstGeom>
        </p:spPr>
      </p:pic>
      <p:pic>
        <p:nvPicPr>
          <p:cNvPr id="75" name="图片 7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10" b="12531"/>
          <a:stretch>
            <a:fillRect/>
          </a:stretch>
        </p:blipFill>
        <p:spPr>
          <a:xfrm>
            <a:off x="6298589" y="2168515"/>
            <a:ext cx="11916683" cy="2830976"/>
          </a:xfrm>
          <a:prstGeom prst="rect">
            <a:avLst/>
          </a:prstGeom>
        </p:spPr>
      </p:pic>
      <p:cxnSp>
        <p:nvCxnSpPr>
          <p:cNvPr id="76" name="肘形连接符 75"/>
          <p:cNvCxnSpPr/>
          <p:nvPr/>
        </p:nvCxnSpPr>
        <p:spPr>
          <a:xfrm rot="16200000" flipV="1">
            <a:off x="20421431" y="8356451"/>
            <a:ext cx="1742845" cy="1278091"/>
          </a:xfrm>
          <a:prstGeom prst="bentConnector3">
            <a:avLst>
              <a:gd name="adj1" fmla="val 50000"/>
            </a:avLst>
          </a:prstGeom>
          <a:ln>
            <a:solidFill>
              <a:srgbClr val="F66F0A"/>
            </a:solidFill>
            <a:prstDash val="sysDot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3" name="文本框 62"/>
          <p:cNvSpPr txBox="1"/>
          <p:nvPr/>
        </p:nvSpPr>
        <p:spPr>
          <a:xfrm>
            <a:off x="19689172" y="9782161"/>
            <a:ext cx="3333016" cy="614088"/>
          </a:xfrm>
          <a:prstGeom prst="rect">
            <a:avLst/>
          </a:prstGeom>
          <a:solidFill>
            <a:srgbClr val="F1582C"/>
          </a:solidFill>
          <a:ln w="25400" cap="flat" cmpd="sng">
            <a:solidFill>
              <a:srgbClr val="F2DADA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65875" tIns="82915" rIns="165875" bIns="8291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ctr">
              <a:defRPr sz="2000" b="1">
                <a:solidFill>
                  <a:schemeClr val="bg1"/>
                </a:solidFill>
              </a:defRPr>
            </a:lvl1pPr>
          </a:lstStyle>
          <a:p>
            <a:pPr algn="l"/>
            <a:r>
              <a:rPr lang="en-US" altLang="zh-CN" sz="2800" b="0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Shopee</a:t>
            </a:r>
            <a:r>
              <a:rPr lang="zh-CN" altLang="en-US" sz="2665" b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生日</a:t>
            </a:r>
            <a:r>
              <a:rPr lang="en-US" altLang="zh-CN" sz="1600" b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–</a:t>
            </a:r>
            <a:r>
              <a:rPr lang="zh-CN" altLang="en-US" sz="1600" b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所有站点</a:t>
            </a:r>
            <a:endParaRPr lang="en-US" altLang="zh-CN" sz="1600" b="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77" name="矩形 76"/>
          <p:cNvSpPr/>
          <p:nvPr/>
        </p:nvSpPr>
        <p:spPr>
          <a:xfrm>
            <a:off x="0" y="-79599"/>
            <a:ext cx="24384000" cy="1675251"/>
          </a:xfrm>
          <a:prstGeom prst="rect">
            <a:avLst/>
          </a:prstGeom>
          <a:solidFill>
            <a:srgbClr val="EA57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8000"/>
          </a:p>
        </p:txBody>
      </p:sp>
      <p:sp>
        <p:nvSpPr>
          <p:cNvPr id="78" name="标题 2"/>
          <p:cNvSpPr txBox="1"/>
          <p:nvPr/>
        </p:nvSpPr>
        <p:spPr>
          <a:xfrm>
            <a:off x="4207078" y="550465"/>
            <a:ext cx="15969845" cy="469027"/>
          </a:xfrm>
          <a:prstGeom prst="rect">
            <a:avLst/>
          </a:prstGeom>
        </p:spPr>
        <p:txBody>
          <a:bodyPr vert="horz" lIns="243840" tIns="121920" rIns="243840" bIns="1219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905" kern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7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全年各个站点活动节奏</a:t>
            </a:r>
            <a:endParaRPr lang="zh-CN" altLang="en-US" sz="7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矩形 76"/>
          <p:cNvSpPr/>
          <p:nvPr/>
        </p:nvSpPr>
        <p:spPr>
          <a:xfrm>
            <a:off x="0" y="0"/>
            <a:ext cx="24384000" cy="1696660"/>
          </a:xfrm>
          <a:prstGeom prst="rect">
            <a:avLst/>
          </a:prstGeom>
          <a:solidFill>
            <a:srgbClr val="EA57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8000"/>
          </a:p>
        </p:txBody>
      </p:sp>
      <p:sp>
        <p:nvSpPr>
          <p:cNvPr id="23" name="矩形 22"/>
          <p:cNvSpPr/>
          <p:nvPr/>
        </p:nvSpPr>
        <p:spPr>
          <a:xfrm>
            <a:off x="1246784" y="1939988"/>
            <a:ext cx="4680520" cy="10606644"/>
          </a:xfrm>
          <a:prstGeom prst="rect">
            <a:avLst/>
          </a:prstGeom>
          <a:solidFill>
            <a:srgbClr val="FF5721"/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pic>
        <p:nvPicPr>
          <p:cNvPr id="74" name="图片 7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42797"/>
            <a:ext cx="24384000" cy="786384"/>
          </a:xfrm>
          <a:prstGeom prst="rect">
            <a:avLst/>
          </a:prstGeom>
        </p:spPr>
      </p:pic>
      <p:sp>
        <p:nvSpPr>
          <p:cNvPr id="78" name="标题 2"/>
          <p:cNvSpPr txBox="1"/>
          <p:nvPr/>
        </p:nvSpPr>
        <p:spPr>
          <a:xfrm>
            <a:off x="4207078" y="550465"/>
            <a:ext cx="15969845" cy="469027"/>
          </a:xfrm>
          <a:prstGeom prst="rect">
            <a:avLst/>
          </a:prstGeom>
        </p:spPr>
        <p:txBody>
          <a:bodyPr vert="horz" lIns="243840" tIns="121920" rIns="243840" bIns="1219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905" kern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7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活动运营节奏把控</a:t>
            </a:r>
            <a:endParaRPr lang="zh-CN" altLang="en-US" sz="7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894856" y="6535992"/>
            <a:ext cx="3384376" cy="1272143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48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活动准备期</a:t>
            </a:r>
            <a:endParaRPr lang="en-US" altLang="zh-CN" sz="2800" dirty="0">
              <a:solidFill>
                <a:schemeClr val="bg1"/>
              </a:solidFill>
            </a:endParaRP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8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活动前</a:t>
            </a:r>
            <a:r>
              <a:rPr lang="en-US" altLang="zh-CN" sz="2800" dirty="0">
                <a:solidFill>
                  <a:schemeClr val="bg1"/>
                </a:solidFill>
              </a:rPr>
              <a:t>1</a:t>
            </a:r>
            <a:r>
              <a:rPr lang="zh-CN" altLang="en-US" sz="2800" dirty="0">
                <a:solidFill>
                  <a:schemeClr val="bg1"/>
                </a:solidFill>
              </a:rPr>
              <a:t>星期预热</a:t>
            </a:r>
            <a:endParaRPr kumimoji="0" lang="en-US" altLang="zh-CN" sz="48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6176663" y="1799737"/>
            <a:ext cx="16553874" cy="109055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/>
            <a:r>
              <a:rPr lang="en-US" altLang="zh-CN" sz="3600" dirty="0">
                <a:solidFill>
                  <a:srgbClr val="FF0000"/>
                </a:solidFill>
              </a:rPr>
              <a:t>1.</a:t>
            </a:r>
            <a:r>
              <a:rPr lang="zh-CN" altLang="en-US" sz="3600" dirty="0">
                <a:solidFill>
                  <a:srgbClr val="FF0000"/>
                </a:solidFill>
              </a:rPr>
              <a:t>优化店铺</a:t>
            </a:r>
            <a:endParaRPr lang="en-US" altLang="zh-CN" sz="3600" dirty="0">
              <a:solidFill>
                <a:srgbClr val="FF0000"/>
              </a:solidFill>
            </a:endParaRPr>
          </a:p>
          <a:p>
            <a:pPr marL="457200" indent="-457200" algn="l">
              <a:buFont typeface="Wingdings" panose="05000000000000000000" pitchFamily="2" charset="2"/>
              <a:buChar char="l"/>
            </a:pPr>
            <a:r>
              <a:rPr lang="zh-CN" altLang="en-US" b="0" dirty="0"/>
              <a:t>卖场调整：活动轮播图、店铺营销活动</a:t>
            </a:r>
            <a:endParaRPr lang="en-US" altLang="zh-CN" b="0" dirty="0"/>
          </a:p>
          <a:p>
            <a:pPr marL="457200" indent="-457200" algn="l">
              <a:buFont typeface="Wingdings" panose="05000000000000000000" pitchFamily="2" charset="2"/>
              <a:buChar char="l"/>
            </a:pPr>
            <a:r>
              <a:rPr lang="zh-CN" altLang="en-US" b="0" dirty="0"/>
              <a:t>店铺分类调整：置顶分类页调整成</a:t>
            </a:r>
            <a:r>
              <a:rPr lang="en-US" altLang="zh-CN" b="0" dirty="0"/>
              <a:t>【</a:t>
            </a:r>
            <a:r>
              <a:rPr lang="zh-CN" altLang="en-US" b="0" dirty="0"/>
              <a:t>**活动秒杀专区</a:t>
            </a:r>
            <a:r>
              <a:rPr lang="en-US" altLang="zh-CN" b="0" dirty="0"/>
              <a:t>】 【</a:t>
            </a:r>
            <a:r>
              <a:rPr lang="zh-CN" altLang="en-US" b="0" dirty="0"/>
              <a:t>**活动凑单专区</a:t>
            </a:r>
            <a:r>
              <a:rPr lang="en-US" altLang="zh-CN" b="0" dirty="0"/>
              <a:t>】 【</a:t>
            </a:r>
            <a:r>
              <a:rPr lang="zh-CN" altLang="en-US" b="0" dirty="0"/>
              <a:t>**活动热卖专区</a:t>
            </a:r>
            <a:r>
              <a:rPr lang="en-US" altLang="zh-CN" b="0" dirty="0"/>
              <a:t>】</a:t>
            </a:r>
            <a:endParaRPr lang="en-US" altLang="zh-CN" b="0" dirty="0"/>
          </a:p>
          <a:p>
            <a:pPr marL="457200" indent="-457200" algn="l">
              <a:buFont typeface="Wingdings" panose="05000000000000000000" pitchFamily="2" charset="2"/>
              <a:buChar char="l"/>
            </a:pPr>
            <a:r>
              <a:rPr lang="zh-CN" altLang="en-US" b="0" dirty="0"/>
              <a:t>店铺优惠券设置；</a:t>
            </a:r>
            <a:endParaRPr lang="en-US" altLang="zh-CN" b="0" dirty="0"/>
          </a:p>
          <a:p>
            <a:pPr marL="457200" indent="-457200" algn="l">
              <a:buFont typeface="Wingdings" panose="05000000000000000000" pitchFamily="2" charset="2"/>
              <a:buChar char="l"/>
            </a:pPr>
            <a:r>
              <a:rPr lang="zh-CN" altLang="en-US" b="0" dirty="0"/>
              <a:t>粉丝老客福利：随单赠，下单回购老客、新粉丝专享福利；</a:t>
            </a:r>
            <a:endParaRPr lang="en-US" altLang="zh-CN" b="0" dirty="0"/>
          </a:p>
          <a:p>
            <a:pPr algn="l"/>
            <a:endParaRPr lang="en-US" altLang="zh-CN" b="0" dirty="0"/>
          </a:p>
          <a:p>
            <a:pPr algn="l"/>
            <a:r>
              <a:rPr lang="en-US" altLang="zh-CN" sz="3600" dirty="0">
                <a:solidFill>
                  <a:srgbClr val="FF0000"/>
                </a:solidFill>
              </a:rPr>
              <a:t>2.</a:t>
            </a:r>
            <a:r>
              <a:rPr lang="zh-CN" altLang="en-US" sz="3600" dirty="0">
                <a:solidFill>
                  <a:srgbClr val="FF0000"/>
                </a:solidFill>
              </a:rPr>
              <a:t>优化商品</a:t>
            </a:r>
            <a:endParaRPr lang="en-US" altLang="zh-CN" sz="3600" dirty="0">
              <a:solidFill>
                <a:srgbClr val="FF0000"/>
              </a:solidFill>
            </a:endParaRPr>
          </a:p>
          <a:p>
            <a:pPr marL="457200" indent="-457200" algn="l">
              <a:buFont typeface="Wingdings" panose="05000000000000000000" pitchFamily="2" charset="2"/>
              <a:buChar char="l"/>
            </a:pPr>
            <a:r>
              <a:rPr lang="zh-CN" altLang="en-US" b="0" dirty="0"/>
              <a:t>热销商品调价：确保拥有全站最低价格；</a:t>
            </a:r>
            <a:endParaRPr lang="en-US" altLang="zh-CN" b="0" dirty="0"/>
          </a:p>
          <a:p>
            <a:pPr marL="457200" indent="-457200" algn="l">
              <a:buFont typeface="Wingdings" panose="05000000000000000000" pitchFamily="2" charset="2"/>
              <a:buChar char="l"/>
            </a:pPr>
            <a:r>
              <a:rPr lang="zh-CN" altLang="en-US" b="0" dirty="0"/>
              <a:t>商品图片优化：加上活动</a:t>
            </a:r>
            <a:r>
              <a:rPr lang="en-US" altLang="zh-CN" b="0" dirty="0"/>
              <a:t>logo</a:t>
            </a:r>
            <a:r>
              <a:rPr lang="zh-CN" altLang="en-US" b="0" dirty="0"/>
              <a:t>与活动的折扣价格；</a:t>
            </a:r>
            <a:endParaRPr lang="en-US" altLang="zh-CN" b="0" dirty="0"/>
          </a:p>
          <a:p>
            <a:pPr marL="457200" indent="-457200" algn="l">
              <a:buFont typeface="Wingdings" panose="05000000000000000000" pitchFamily="2" charset="2"/>
              <a:buChar char="l"/>
            </a:pPr>
            <a:r>
              <a:rPr lang="zh-CN" altLang="en-US" b="0" dirty="0"/>
              <a:t>宝贝标题和详情优化：添加活动信息、添加热词；</a:t>
            </a:r>
            <a:endParaRPr lang="en-US" altLang="zh-CN" b="0" dirty="0"/>
          </a:p>
          <a:p>
            <a:pPr marL="457200" indent="-457200" algn="l">
              <a:buFont typeface="Wingdings" panose="05000000000000000000" pitchFamily="2" charset="2"/>
              <a:buChar char="l"/>
            </a:pPr>
            <a:r>
              <a:rPr lang="zh-CN" altLang="en-US" b="0" dirty="0"/>
              <a:t>折扣：商品都设置折扣；</a:t>
            </a:r>
            <a:endParaRPr lang="en-US" altLang="zh-CN" b="0" dirty="0"/>
          </a:p>
          <a:p>
            <a:pPr marL="457200" indent="-457200" algn="l">
              <a:buFont typeface="Wingdings" panose="05000000000000000000" pitchFamily="2" charset="2"/>
              <a:buChar char="l"/>
            </a:pPr>
            <a:r>
              <a:rPr lang="zh-CN" altLang="en-US" b="0" dirty="0"/>
              <a:t>发货时间：改成</a:t>
            </a:r>
            <a:r>
              <a:rPr lang="en-US" altLang="zh-CN" b="0" dirty="0"/>
              <a:t>2</a:t>
            </a:r>
            <a:r>
              <a:rPr lang="zh-CN" altLang="en-US" b="0" dirty="0"/>
              <a:t>天出货；</a:t>
            </a:r>
            <a:endParaRPr lang="en-US" altLang="zh-CN" b="0" dirty="0"/>
          </a:p>
          <a:p>
            <a:pPr algn="l"/>
            <a:endParaRPr lang="en-US" altLang="zh-CN" b="0" dirty="0"/>
          </a:p>
          <a:p>
            <a:pPr algn="l"/>
            <a:r>
              <a:rPr lang="en-US" altLang="zh-CN" sz="3600" dirty="0">
                <a:solidFill>
                  <a:srgbClr val="FF0000"/>
                </a:solidFill>
              </a:rPr>
              <a:t>3.</a:t>
            </a:r>
            <a:r>
              <a:rPr lang="zh-CN" altLang="en-US" sz="3600" dirty="0">
                <a:solidFill>
                  <a:srgbClr val="FF0000"/>
                </a:solidFill>
              </a:rPr>
              <a:t>上新</a:t>
            </a:r>
            <a:endParaRPr lang="en-US" altLang="zh-CN" sz="3600" dirty="0">
              <a:solidFill>
                <a:srgbClr val="FF0000"/>
              </a:solidFill>
            </a:endParaRPr>
          </a:p>
          <a:p>
            <a:pPr algn="l"/>
            <a:endParaRPr lang="en-US" altLang="zh-CN" sz="3600" dirty="0">
              <a:solidFill>
                <a:srgbClr val="FF0000"/>
              </a:solidFill>
            </a:endParaRPr>
          </a:p>
          <a:p>
            <a:pPr algn="l"/>
            <a:r>
              <a:rPr lang="en-US" altLang="zh-CN" sz="3600" dirty="0">
                <a:solidFill>
                  <a:srgbClr val="FF0000"/>
                </a:solidFill>
              </a:rPr>
              <a:t>4.</a:t>
            </a:r>
            <a:r>
              <a:rPr lang="zh-CN" altLang="en-US" sz="3600" dirty="0">
                <a:solidFill>
                  <a:srgbClr val="FF0000"/>
                </a:solidFill>
              </a:rPr>
              <a:t>团队调整</a:t>
            </a:r>
            <a:endParaRPr lang="en-US" altLang="zh-CN" sz="3600" dirty="0">
              <a:solidFill>
                <a:srgbClr val="FF0000"/>
              </a:solidFill>
            </a:endParaRPr>
          </a:p>
          <a:p>
            <a:pPr marL="457200" indent="-457200" algn="l">
              <a:buFont typeface="Wingdings" panose="05000000000000000000" pitchFamily="2" charset="2"/>
              <a:buChar char="l"/>
            </a:pPr>
            <a:r>
              <a:rPr lang="zh-CN" altLang="en-US" sz="3200" b="0" dirty="0">
                <a:solidFill>
                  <a:schemeClr val="tx1"/>
                </a:solidFill>
              </a:rPr>
              <a:t>确保足够人力响应客户问题</a:t>
            </a:r>
            <a:endParaRPr lang="en-US" altLang="zh-CN" sz="3200" b="0" dirty="0">
              <a:solidFill>
                <a:schemeClr val="tx1"/>
              </a:solidFill>
            </a:endParaRPr>
          </a:p>
          <a:p>
            <a:pPr marL="457200" indent="-457200" algn="l">
              <a:buFont typeface="Wingdings" panose="05000000000000000000" pitchFamily="2" charset="2"/>
              <a:buChar char="l"/>
            </a:pPr>
            <a:r>
              <a:rPr lang="zh-CN" altLang="en-US" sz="3200" b="0" dirty="0">
                <a:solidFill>
                  <a:schemeClr val="tx1"/>
                </a:solidFill>
              </a:rPr>
              <a:t>增派物流人员</a:t>
            </a:r>
            <a:endParaRPr lang="en-US" altLang="zh-CN" sz="3200" b="0" dirty="0">
              <a:solidFill>
                <a:schemeClr val="tx1"/>
              </a:solidFill>
            </a:endParaRPr>
          </a:p>
          <a:p>
            <a:pPr marL="457200" indent="-457200" algn="l">
              <a:buFont typeface="Wingdings" panose="05000000000000000000" pitchFamily="2" charset="2"/>
              <a:buChar char="l"/>
            </a:pPr>
            <a:endParaRPr lang="en-US" altLang="zh-CN" sz="3200" b="0" dirty="0">
              <a:solidFill>
                <a:schemeClr val="tx1"/>
              </a:solidFill>
            </a:endParaRPr>
          </a:p>
          <a:p>
            <a:pPr algn="l"/>
            <a:r>
              <a:rPr lang="en-US" altLang="zh-CN" sz="3600" dirty="0">
                <a:solidFill>
                  <a:srgbClr val="FF0000"/>
                </a:solidFill>
              </a:rPr>
              <a:t>5.</a:t>
            </a:r>
            <a:r>
              <a:rPr lang="zh-CN" altLang="en-US" sz="3600" dirty="0">
                <a:solidFill>
                  <a:srgbClr val="FF0000"/>
                </a:solidFill>
              </a:rPr>
              <a:t>其他准备</a:t>
            </a:r>
            <a:endParaRPr lang="en-US" altLang="zh-CN" sz="3600" dirty="0">
              <a:solidFill>
                <a:srgbClr val="FF0000"/>
              </a:solidFill>
            </a:endParaRPr>
          </a:p>
          <a:p>
            <a:pPr marL="457200" indent="-457200" algn="l">
              <a:buFont typeface="Wingdings" panose="05000000000000000000" pitchFamily="2" charset="2"/>
              <a:buChar char="l"/>
            </a:pPr>
            <a:r>
              <a:rPr lang="zh-CN" altLang="en-US" sz="3200" b="0" dirty="0">
                <a:solidFill>
                  <a:schemeClr val="tx1"/>
                </a:solidFill>
              </a:rPr>
              <a:t>关键词广告提前充值好</a:t>
            </a:r>
            <a:endParaRPr lang="en-US" altLang="zh-CN" sz="3200" b="0" dirty="0">
              <a:solidFill>
                <a:schemeClr val="tx1"/>
              </a:solidFill>
            </a:endParaRPr>
          </a:p>
          <a:p>
            <a:pPr marL="457200" indent="-457200" algn="l">
              <a:buFont typeface="Wingdings" panose="05000000000000000000" pitchFamily="2" charset="2"/>
              <a:buChar char="l"/>
            </a:pPr>
            <a:r>
              <a:rPr lang="zh-CN" altLang="en-US" sz="3200" b="0" dirty="0">
                <a:solidFill>
                  <a:schemeClr val="tx1"/>
                </a:solidFill>
              </a:rPr>
              <a:t>社群平台同步分享</a:t>
            </a:r>
            <a:endParaRPr lang="zh-CN" altLang="zh-CN" sz="3200" b="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0"/>
            <a:ext cx="24384000" cy="2089830"/>
          </a:xfrm>
          <a:prstGeom prst="rect">
            <a:avLst/>
          </a:prstGeom>
          <a:solidFill>
            <a:srgbClr val="EA572A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89" name="Shape 49"/>
          <p:cNvSpPr txBox="1"/>
          <p:nvPr/>
        </p:nvSpPr>
        <p:spPr>
          <a:xfrm>
            <a:off x="820102" y="570129"/>
            <a:ext cx="22776413" cy="949573"/>
          </a:xfrm>
          <a:prstGeom prst="rect">
            <a:avLst/>
          </a:prstGeom>
          <a:ln w="12700">
            <a:miter lim="400000"/>
          </a:ln>
        </p:spPr>
        <p:txBody>
          <a:bodyPr lIns="44999" tIns="44999" rIns="44999" bIns="44999">
            <a:spAutoFit/>
          </a:bodyPr>
          <a:lstStyle>
            <a:lvl1pPr defTabSz="914400">
              <a:lnSpc>
                <a:spcPct val="93000"/>
              </a:lnSpc>
              <a:defRPr sz="6000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</a:lstStyle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黑体" panose="02010609060101010101" charset="-122"/>
              </a:rPr>
              <a:t>用户行为</a:t>
            </a:r>
            <a:endParaRPr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黑体" panose="02010609060101010101" charset="-122"/>
            </a:endParaRPr>
          </a:p>
        </p:txBody>
      </p:sp>
      <p:grpSp>
        <p:nvGrpSpPr>
          <p:cNvPr id="21" name="组 20"/>
          <p:cNvGrpSpPr/>
          <p:nvPr/>
        </p:nvGrpSpPr>
        <p:grpSpPr>
          <a:xfrm>
            <a:off x="0" y="12955359"/>
            <a:ext cx="24384000" cy="784175"/>
            <a:chOff x="0" y="12955359"/>
            <a:chExt cx="24384000" cy="784175"/>
          </a:xfrm>
        </p:grpSpPr>
        <p:pic>
          <p:nvPicPr>
            <p:cNvPr id="22" name="图片 21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20177" y="12955359"/>
              <a:ext cx="2254732" cy="732207"/>
            </a:xfrm>
            <a:prstGeom prst="rect">
              <a:avLst/>
            </a:prstGeom>
          </p:spPr>
        </p:pic>
        <p:grpSp>
          <p:nvGrpSpPr>
            <p:cNvPr id="23" name="组 22"/>
            <p:cNvGrpSpPr/>
            <p:nvPr/>
          </p:nvGrpSpPr>
          <p:grpSpPr>
            <a:xfrm>
              <a:off x="0" y="12978317"/>
              <a:ext cx="24384000" cy="761217"/>
              <a:chOff x="0" y="12978317"/>
              <a:chExt cx="24384000" cy="761217"/>
            </a:xfrm>
          </p:grpSpPr>
          <p:sp>
            <p:nvSpPr>
              <p:cNvPr id="24" name="矩形 2"/>
              <p:cNvSpPr/>
              <p:nvPr/>
            </p:nvSpPr>
            <p:spPr>
              <a:xfrm>
                <a:off x="0" y="12978317"/>
                <a:ext cx="20909476" cy="757679"/>
              </a:xfrm>
              <a:custGeom>
                <a:avLst/>
                <a:gdLst>
                  <a:gd name="connsiteX0" fmla="*/ 0 w 21157979"/>
                  <a:gd name="connsiteY0" fmla="*/ 0 h 757679"/>
                  <a:gd name="connsiteX1" fmla="*/ 21157979 w 21157979"/>
                  <a:gd name="connsiteY1" fmla="*/ 0 h 757679"/>
                  <a:gd name="connsiteX2" fmla="*/ 21157979 w 21157979"/>
                  <a:gd name="connsiteY2" fmla="*/ 757679 h 757679"/>
                  <a:gd name="connsiteX3" fmla="*/ 0 w 21157979"/>
                  <a:gd name="connsiteY3" fmla="*/ 757679 h 757679"/>
                  <a:gd name="connsiteX4" fmla="*/ 0 w 21157979"/>
                  <a:gd name="connsiteY4" fmla="*/ 0 h 757679"/>
                  <a:gd name="connsiteX0-1" fmla="*/ 0 w 21157979"/>
                  <a:gd name="connsiteY0-2" fmla="*/ 0 h 757679"/>
                  <a:gd name="connsiteX1-3" fmla="*/ 20586480 w 21157979"/>
                  <a:gd name="connsiteY1-4" fmla="*/ 16329 h 757679"/>
                  <a:gd name="connsiteX2-5" fmla="*/ 21157979 w 21157979"/>
                  <a:gd name="connsiteY2-6" fmla="*/ 757679 h 757679"/>
                  <a:gd name="connsiteX3-7" fmla="*/ 0 w 21157979"/>
                  <a:gd name="connsiteY3-8" fmla="*/ 757679 h 757679"/>
                  <a:gd name="connsiteX4-9" fmla="*/ 0 w 21157979"/>
                  <a:gd name="connsiteY4-10" fmla="*/ 0 h 757679"/>
                  <a:gd name="connsiteX0-11" fmla="*/ 0 w 21157979"/>
                  <a:gd name="connsiteY0-12" fmla="*/ 0 h 757679"/>
                  <a:gd name="connsiteX1-13" fmla="*/ 21108995 w 21157979"/>
                  <a:gd name="connsiteY1-14" fmla="*/ 16329 h 757679"/>
                  <a:gd name="connsiteX2-15" fmla="*/ 21157979 w 21157979"/>
                  <a:gd name="connsiteY2-16" fmla="*/ 757679 h 757679"/>
                  <a:gd name="connsiteX3-17" fmla="*/ 0 w 21157979"/>
                  <a:gd name="connsiteY3-18" fmla="*/ 757679 h 757679"/>
                  <a:gd name="connsiteX4-19" fmla="*/ 0 w 21157979"/>
                  <a:gd name="connsiteY4-20" fmla="*/ 0 h 757679"/>
                  <a:gd name="connsiteX0-21" fmla="*/ 0 w 21108995"/>
                  <a:gd name="connsiteY0-22" fmla="*/ 0 h 757679"/>
                  <a:gd name="connsiteX1-23" fmla="*/ 21108995 w 21108995"/>
                  <a:gd name="connsiteY1-24" fmla="*/ 16329 h 757679"/>
                  <a:gd name="connsiteX2-25" fmla="*/ 19933337 w 21108995"/>
                  <a:gd name="connsiteY2-26" fmla="*/ 757679 h 757679"/>
                  <a:gd name="connsiteX3-27" fmla="*/ 0 w 21108995"/>
                  <a:gd name="connsiteY3-28" fmla="*/ 757679 h 757679"/>
                  <a:gd name="connsiteX4-29" fmla="*/ 0 w 21108995"/>
                  <a:gd name="connsiteY4-30" fmla="*/ 0 h 757679"/>
                  <a:gd name="connsiteX0-31" fmla="*/ 0 w 19965996"/>
                  <a:gd name="connsiteY0-32" fmla="*/ 0 h 757679"/>
                  <a:gd name="connsiteX1-33" fmla="*/ 19965996 w 19965996"/>
                  <a:gd name="connsiteY1-34" fmla="*/ 0 h 757679"/>
                  <a:gd name="connsiteX2-35" fmla="*/ 19933337 w 19965996"/>
                  <a:gd name="connsiteY2-36" fmla="*/ 757679 h 757679"/>
                  <a:gd name="connsiteX3-37" fmla="*/ 0 w 19965996"/>
                  <a:gd name="connsiteY3-38" fmla="*/ 757679 h 757679"/>
                  <a:gd name="connsiteX4-39" fmla="*/ 0 w 19965996"/>
                  <a:gd name="connsiteY4-40" fmla="*/ 0 h 757679"/>
                  <a:gd name="connsiteX0-41" fmla="*/ 0 w 19933337"/>
                  <a:gd name="connsiteY0-42" fmla="*/ 0 h 757679"/>
                  <a:gd name="connsiteX1-43" fmla="*/ 19018938 w 19933337"/>
                  <a:gd name="connsiteY1-44" fmla="*/ 0 h 757679"/>
                  <a:gd name="connsiteX2-45" fmla="*/ 19933337 w 19933337"/>
                  <a:gd name="connsiteY2-46" fmla="*/ 757679 h 757679"/>
                  <a:gd name="connsiteX3-47" fmla="*/ 0 w 19933337"/>
                  <a:gd name="connsiteY3-48" fmla="*/ 757679 h 757679"/>
                  <a:gd name="connsiteX4-49" fmla="*/ 0 w 19933337"/>
                  <a:gd name="connsiteY4-50" fmla="*/ 0 h 757679"/>
                  <a:gd name="connsiteX0-51" fmla="*/ 0 w 19018938"/>
                  <a:gd name="connsiteY0-52" fmla="*/ 0 h 757679"/>
                  <a:gd name="connsiteX1-53" fmla="*/ 19018938 w 19018938"/>
                  <a:gd name="connsiteY1-54" fmla="*/ 0 h 757679"/>
                  <a:gd name="connsiteX2-55" fmla="*/ 19018936 w 19018938"/>
                  <a:gd name="connsiteY2-56" fmla="*/ 757679 h 757679"/>
                  <a:gd name="connsiteX3-57" fmla="*/ 0 w 19018938"/>
                  <a:gd name="connsiteY3-58" fmla="*/ 757679 h 757679"/>
                  <a:gd name="connsiteX4-59" fmla="*/ 0 w 19018938"/>
                  <a:gd name="connsiteY4-60" fmla="*/ 0 h 757679"/>
                  <a:gd name="connsiteX0-61" fmla="*/ 0 w 19018938"/>
                  <a:gd name="connsiteY0-62" fmla="*/ 0 h 757679"/>
                  <a:gd name="connsiteX1-63" fmla="*/ 19018938 w 19018938"/>
                  <a:gd name="connsiteY1-64" fmla="*/ 0 h 757679"/>
                  <a:gd name="connsiteX2-65" fmla="*/ 19018936 w 19018938"/>
                  <a:gd name="connsiteY2-66" fmla="*/ 757679 h 757679"/>
                  <a:gd name="connsiteX3-67" fmla="*/ 0 w 19018938"/>
                  <a:gd name="connsiteY3-68" fmla="*/ 757679 h 757679"/>
                  <a:gd name="connsiteX4-69" fmla="*/ 0 w 19018938"/>
                  <a:gd name="connsiteY4-70" fmla="*/ 0 h 757679"/>
                  <a:gd name="connsiteX0-71" fmla="*/ 0 w 20096623"/>
                  <a:gd name="connsiteY0-72" fmla="*/ 0 h 757679"/>
                  <a:gd name="connsiteX1-73" fmla="*/ 20096623 w 20096623"/>
                  <a:gd name="connsiteY1-74" fmla="*/ 32657 h 757679"/>
                  <a:gd name="connsiteX2-75" fmla="*/ 19018936 w 20096623"/>
                  <a:gd name="connsiteY2-76" fmla="*/ 757679 h 757679"/>
                  <a:gd name="connsiteX3-77" fmla="*/ 0 w 20096623"/>
                  <a:gd name="connsiteY3-78" fmla="*/ 757679 h 757679"/>
                  <a:gd name="connsiteX4-79" fmla="*/ 0 w 20096623"/>
                  <a:gd name="connsiteY4-80" fmla="*/ 0 h 757679"/>
                  <a:gd name="connsiteX0-81" fmla="*/ 0 w 20096623"/>
                  <a:gd name="connsiteY0-82" fmla="*/ 0 h 757679"/>
                  <a:gd name="connsiteX1-83" fmla="*/ 20096623 w 20096623"/>
                  <a:gd name="connsiteY1-84" fmla="*/ 32657 h 757679"/>
                  <a:gd name="connsiteX2-85" fmla="*/ 19623093 w 20096623"/>
                  <a:gd name="connsiteY2-86" fmla="*/ 757679 h 757679"/>
                  <a:gd name="connsiteX3-87" fmla="*/ 0 w 20096623"/>
                  <a:gd name="connsiteY3-88" fmla="*/ 757679 h 757679"/>
                  <a:gd name="connsiteX4-89" fmla="*/ 0 w 20096623"/>
                  <a:gd name="connsiteY4-90" fmla="*/ 0 h 757679"/>
                  <a:gd name="connsiteX0-91" fmla="*/ 0 w 20096623"/>
                  <a:gd name="connsiteY0-92" fmla="*/ 0 h 757679"/>
                  <a:gd name="connsiteX1-93" fmla="*/ 20096623 w 20096623"/>
                  <a:gd name="connsiteY1-94" fmla="*/ 32657 h 757679"/>
                  <a:gd name="connsiteX2-95" fmla="*/ 19623093 w 20096623"/>
                  <a:gd name="connsiteY2-96" fmla="*/ 757679 h 757679"/>
                  <a:gd name="connsiteX3-97" fmla="*/ 0 w 20096623"/>
                  <a:gd name="connsiteY3-98" fmla="*/ 757679 h 757679"/>
                  <a:gd name="connsiteX4-99" fmla="*/ 0 w 20096623"/>
                  <a:gd name="connsiteY4-100" fmla="*/ 0 h 757679"/>
                  <a:gd name="connsiteX0-101" fmla="*/ 0 w 20020424"/>
                  <a:gd name="connsiteY0-102" fmla="*/ 0 h 757679"/>
                  <a:gd name="connsiteX1-103" fmla="*/ 20020424 w 20020424"/>
                  <a:gd name="connsiteY1-104" fmla="*/ 49590 h 757679"/>
                  <a:gd name="connsiteX2-105" fmla="*/ 19623093 w 20020424"/>
                  <a:gd name="connsiteY2-106" fmla="*/ 757679 h 757679"/>
                  <a:gd name="connsiteX3-107" fmla="*/ 0 w 20020424"/>
                  <a:gd name="connsiteY3-108" fmla="*/ 757679 h 757679"/>
                  <a:gd name="connsiteX4-109" fmla="*/ 0 w 20020424"/>
                  <a:gd name="connsiteY4-110" fmla="*/ 0 h 757679"/>
                  <a:gd name="connsiteX0-111" fmla="*/ 0 w 20147424"/>
                  <a:gd name="connsiteY0-112" fmla="*/ 204410 h 962089"/>
                  <a:gd name="connsiteX1-113" fmla="*/ 20147424 w 20147424"/>
                  <a:gd name="connsiteY1-114" fmla="*/ 0 h 962089"/>
                  <a:gd name="connsiteX2-115" fmla="*/ 19623093 w 20147424"/>
                  <a:gd name="connsiteY2-116" fmla="*/ 962089 h 962089"/>
                  <a:gd name="connsiteX3-117" fmla="*/ 0 w 20147424"/>
                  <a:gd name="connsiteY3-118" fmla="*/ 962089 h 962089"/>
                  <a:gd name="connsiteX4-119" fmla="*/ 0 w 20147424"/>
                  <a:gd name="connsiteY4-120" fmla="*/ 204410 h 962089"/>
                  <a:gd name="connsiteX0-121" fmla="*/ 0 w 19995024"/>
                  <a:gd name="connsiteY0-122" fmla="*/ 0 h 757679"/>
                  <a:gd name="connsiteX1-123" fmla="*/ 19995024 w 19995024"/>
                  <a:gd name="connsiteY1-124" fmla="*/ 58056 h 757679"/>
                  <a:gd name="connsiteX2-125" fmla="*/ 19623093 w 19995024"/>
                  <a:gd name="connsiteY2-126" fmla="*/ 757679 h 757679"/>
                  <a:gd name="connsiteX3-127" fmla="*/ 0 w 19995024"/>
                  <a:gd name="connsiteY3-128" fmla="*/ 757679 h 757679"/>
                  <a:gd name="connsiteX4-129" fmla="*/ 0 w 19995024"/>
                  <a:gd name="connsiteY4-130" fmla="*/ 0 h 757679"/>
                  <a:gd name="connsiteX0-131" fmla="*/ 0 w 19995024"/>
                  <a:gd name="connsiteY0-132" fmla="*/ 0 h 757679"/>
                  <a:gd name="connsiteX1-133" fmla="*/ 19995024 w 19995024"/>
                  <a:gd name="connsiteY1-134" fmla="*/ 32656 h 757679"/>
                  <a:gd name="connsiteX2-135" fmla="*/ 19623093 w 19995024"/>
                  <a:gd name="connsiteY2-136" fmla="*/ 757679 h 757679"/>
                  <a:gd name="connsiteX3-137" fmla="*/ 0 w 19995024"/>
                  <a:gd name="connsiteY3-138" fmla="*/ 757679 h 757679"/>
                  <a:gd name="connsiteX4-139" fmla="*/ 0 w 19995024"/>
                  <a:gd name="connsiteY4-140" fmla="*/ 0 h 757679"/>
                  <a:gd name="connsiteX0-141" fmla="*/ 0 w 19623093"/>
                  <a:gd name="connsiteY0-142" fmla="*/ 0 h 757679"/>
                  <a:gd name="connsiteX1-143" fmla="*/ 19563224 w 19623093"/>
                  <a:gd name="connsiteY1-144" fmla="*/ 24189 h 757679"/>
                  <a:gd name="connsiteX2-145" fmla="*/ 19623093 w 19623093"/>
                  <a:gd name="connsiteY2-146" fmla="*/ 757679 h 757679"/>
                  <a:gd name="connsiteX3-147" fmla="*/ 0 w 19623093"/>
                  <a:gd name="connsiteY3-148" fmla="*/ 757679 h 757679"/>
                  <a:gd name="connsiteX4-149" fmla="*/ 0 w 19623093"/>
                  <a:gd name="connsiteY4-150" fmla="*/ 0 h 757679"/>
                  <a:gd name="connsiteX0-151" fmla="*/ 0 w 20037357"/>
                  <a:gd name="connsiteY0-152" fmla="*/ 0 h 757679"/>
                  <a:gd name="connsiteX1-153" fmla="*/ 20037357 w 20037357"/>
                  <a:gd name="connsiteY1-154" fmla="*/ 32656 h 757679"/>
                  <a:gd name="connsiteX2-155" fmla="*/ 19623093 w 20037357"/>
                  <a:gd name="connsiteY2-156" fmla="*/ 757679 h 757679"/>
                  <a:gd name="connsiteX3-157" fmla="*/ 0 w 20037357"/>
                  <a:gd name="connsiteY3-158" fmla="*/ 757679 h 757679"/>
                  <a:gd name="connsiteX4-159" fmla="*/ 0 w 20037357"/>
                  <a:gd name="connsiteY4-160" fmla="*/ 0 h 757679"/>
                  <a:gd name="connsiteX0-161" fmla="*/ 0 w 19623093"/>
                  <a:gd name="connsiteY0-162" fmla="*/ 0 h 757679"/>
                  <a:gd name="connsiteX1-163" fmla="*/ 19487023 w 19623093"/>
                  <a:gd name="connsiteY1-164" fmla="*/ 32656 h 757679"/>
                  <a:gd name="connsiteX2-165" fmla="*/ 19623093 w 19623093"/>
                  <a:gd name="connsiteY2-166" fmla="*/ 757679 h 757679"/>
                  <a:gd name="connsiteX3-167" fmla="*/ 0 w 19623093"/>
                  <a:gd name="connsiteY3-168" fmla="*/ 757679 h 757679"/>
                  <a:gd name="connsiteX4-169" fmla="*/ 0 w 19623093"/>
                  <a:gd name="connsiteY4-170" fmla="*/ 0 h 757679"/>
                  <a:gd name="connsiteX0-171" fmla="*/ 0 w 20037357"/>
                  <a:gd name="connsiteY0-172" fmla="*/ 0 h 757679"/>
                  <a:gd name="connsiteX1-173" fmla="*/ 20037357 w 20037357"/>
                  <a:gd name="connsiteY1-174" fmla="*/ 41123 h 757679"/>
                  <a:gd name="connsiteX2-175" fmla="*/ 19623093 w 20037357"/>
                  <a:gd name="connsiteY2-176" fmla="*/ 757679 h 757679"/>
                  <a:gd name="connsiteX3-177" fmla="*/ 0 w 20037357"/>
                  <a:gd name="connsiteY3-178" fmla="*/ 757679 h 757679"/>
                  <a:gd name="connsiteX4-179" fmla="*/ 0 w 20037357"/>
                  <a:gd name="connsiteY4-180" fmla="*/ 0 h 757679"/>
                  <a:gd name="connsiteX0-181" fmla="*/ 0 w 20123853"/>
                  <a:gd name="connsiteY0-182" fmla="*/ 45374 h 803053"/>
                  <a:gd name="connsiteX1-183" fmla="*/ 20123853 w 20123853"/>
                  <a:gd name="connsiteY1-184" fmla="*/ 0 h 803053"/>
                  <a:gd name="connsiteX2-185" fmla="*/ 19623093 w 20123853"/>
                  <a:gd name="connsiteY2-186" fmla="*/ 803053 h 803053"/>
                  <a:gd name="connsiteX3-187" fmla="*/ 0 w 20123853"/>
                  <a:gd name="connsiteY3-188" fmla="*/ 803053 h 803053"/>
                  <a:gd name="connsiteX4-189" fmla="*/ 0 w 20123853"/>
                  <a:gd name="connsiteY4-190" fmla="*/ 45374 h 803053"/>
                  <a:gd name="connsiteX0-191" fmla="*/ 0 w 20024998"/>
                  <a:gd name="connsiteY0-192" fmla="*/ 0 h 757679"/>
                  <a:gd name="connsiteX1-193" fmla="*/ 20024998 w 20024998"/>
                  <a:gd name="connsiteY1-194" fmla="*/ 10232 h 757679"/>
                  <a:gd name="connsiteX2-195" fmla="*/ 19623093 w 20024998"/>
                  <a:gd name="connsiteY2-196" fmla="*/ 757679 h 757679"/>
                  <a:gd name="connsiteX3-197" fmla="*/ 0 w 20024998"/>
                  <a:gd name="connsiteY3-198" fmla="*/ 757679 h 757679"/>
                  <a:gd name="connsiteX4-199" fmla="*/ 0 w 20024998"/>
                  <a:gd name="connsiteY4-200" fmla="*/ 0 h 757679"/>
                  <a:gd name="connsiteX0-201" fmla="*/ 0 w 19913788"/>
                  <a:gd name="connsiteY0-202" fmla="*/ 0 h 757679"/>
                  <a:gd name="connsiteX1-203" fmla="*/ 19913788 w 19913788"/>
                  <a:gd name="connsiteY1-204" fmla="*/ 34946 h 757679"/>
                  <a:gd name="connsiteX2-205" fmla="*/ 19623093 w 19913788"/>
                  <a:gd name="connsiteY2-206" fmla="*/ 757679 h 757679"/>
                  <a:gd name="connsiteX3-207" fmla="*/ 0 w 19913788"/>
                  <a:gd name="connsiteY3-208" fmla="*/ 757679 h 757679"/>
                  <a:gd name="connsiteX4-209" fmla="*/ 0 w 19913788"/>
                  <a:gd name="connsiteY4-210" fmla="*/ 0 h 757679"/>
                  <a:gd name="connsiteX0-211" fmla="*/ 0 w 19913788"/>
                  <a:gd name="connsiteY0-212" fmla="*/ 0 h 757679"/>
                  <a:gd name="connsiteX1-213" fmla="*/ 19913788 w 19913788"/>
                  <a:gd name="connsiteY1-214" fmla="*/ 34946 h 757679"/>
                  <a:gd name="connsiteX2-215" fmla="*/ 18730464 w 19913788"/>
                  <a:gd name="connsiteY2-216" fmla="*/ 757679 h 757679"/>
                  <a:gd name="connsiteX3-217" fmla="*/ 0 w 19913788"/>
                  <a:gd name="connsiteY3-218" fmla="*/ 757679 h 757679"/>
                  <a:gd name="connsiteX4-219" fmla="*/ 0 w 19913788"/>
                  <a:gd name="connsiteY4-220" fmla="*/ 0 h 757679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9913788" h="757679">
                    <a:moveTo>
                      <a:pt x="0" y="0"/>
                    </a:moveTo>
                    <a:lnTo>
                      <a:pt x="19913788" y="34946"/>
                    </a:lnTo>
                    <a:cubicBezTo>
                      <a:pt x="19913786" y="42578"/>
                      <a:pt x="18730465" y="733719"/>
                      <a:pt x="18730464" y="757679"/>
                    </a:cubicBezTo>
                    <a:lnTo>
                      <a:pt x="0" y="75767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A572A"/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0" tIns="0" rIns="0" bIns="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32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Medium"/>
                </a:endParaRPr>
              </a:p>
            </p:txBody>
          </p:sp>
          <p:sp>
            <p:nvSpPr>
              <p:cNvPr id="25" name="矩形 3"/>
              <p:cNvSpPr/>
              <p:nvPr/>
            </p:nvSpPr>
            <p:spPr>
              <a:xfrm>
                <a:off x="19574934" y="13010680"/>
                <a:ext cx="1659060" cy="728854"/>
              </a:xfrm>
              <a:custGeom>
                <a:avLst/>
                <a:gdLst>
                  <a:gd name="connsiteX0" fmla="*/ 0 w 1095759"/>
                  <a:gd name="connsiteY0" fmla="*/ 0 h 737683"/>
                  <a:gd name="connsiteX1" fmla="*/ 1095759 w 1095759"/>
                  <a:gd name="connsiteY1" fmla="*/ 0 h 737683"/>
                  <a:gd name="connsiteX2" fmla="*/ 1095759 w 1095759"/>
                  <a:gd name="connsiteY2" fmla="*/ 737683 h 737683"/>
                  <a:gd name="connsiteX3" fmla="*/ 0 w 1095759"/>
                  <a:gd name="connsiteY3" fmla="*/ 737683 h 737683"/>
                  <a:gd name="connsiteX4" fmla="*/ 0 w 1095759"/>
                  <a:gd name="connsiteY4" fmla="*/ 0 h 737683"/>
                  <a:gd name="connsiteX0-1" fmla="*/ 424543 w 1520302"/>
                  <a:gd name="connsiteY0-2" fmla="*/ 0 h 770340"/>
                  <a:gd name="connsiteX1-3" fmla="*/ 1520302 w 1520302"/>
                  <a:gd name="connsiteY1-4" fmla="*/ 0 h 770340"/>
                  <a:gd name="connsiteX2-5" fmla="*/ 1520302 w 1520302"/>
                  <a:gd name="connsiteY2-6" fmla="*/ 737683 h 770340"/>
                  <a:gd name="connsiteX3-7" fmla="*/ 0 w 1520302"/>
                  <a:gd name="connsiteY3-8" fmla="*/ 770340 h 770340"/>
                  <a:gd name="connsiteX4-9" fmla="*/ 424543 w 1520302"/>
                  <a:gd name="connsiteY4-10" fmla="*/ 0 h 770340"/>
                  <a:gd name="connsiteX0-11" fmla="*/ 302298 w 1398057"/>
                  <a:gd name="connsiteY0-12" fmla="*/ 0 h 737683"/>
                  <a:gd name="connsiteX1-13" fmla="*/ 1398057 w 1398057"/>
                  <a:gd name="connsiteY1-14" fmla="*/ 0 h 737683"/>
                  <a:gd name="connsiteX2-15" fmla="*/ 1398057 w 1398057"/>
                  <a:gd name="connsiteY2-16" fmla="*/ 737683 h 737683"/>
                  <a:gd name="connsiteX3-17" fmla="*/ 0 w 1398057"/>
                  <a:gd name="connsiteY3-18" fmla="*/ 595528 h 737683"/>
                  <a:gd name="connsiteX4-19" fmla="*/ 302298 w 1398057"/>
                  <a:gd name="connsiteY4-20" fmla="*/ 0 h 737683"/>
                  <a:gd name="connsiteX0-21" fmla="*/ 375645 w 1471404"/>
                  <a:gd name="connsiteY0-22" fmla="*/ 0 h 737683"/>
                  <a:gd name="connsiteX1-23" fmla="*/ 1471404 w 1471404"/>
                  <a:gd name="connsiteY1-24" fmla="*/ 0 h 737683"/>
                  <a:gd name="connsiteX2-25" fmla="*/ 1471404 w 1471404"/>
                  <a:gd name="connsiteY2-26" fmla="*/ 737683 h 737683"/>
                  <a:gd name="connsiteX3-27" fmla="*/ 0 w 1471404"/>
                  <a:gd name="connsiteY3-28" fmla="*/ 729999 h 737683"/>
                  <a:gd name="connsiteX4-29" fmla="*/ 375645 w 1471404"/>
                  <a:gd name="connsiteY4-30" fmla="*/ 0 h 737683"/>
                  <a:gd name="connsiteX0-31" fmla="*/ 277849 w 1373608"/>
                  <a:gd name="connsiteY0-32" fmla="*/ 0 h 737683"/>
                  <a:gd name="connsiteX1-33" fmla="*/ 1373608 w 1373608"/>
                  <a:gd name="connsiteY1-34" fmla="*/ 0 h 737683"/>
                  <a:gd name="connsiteX2-35" fmla="*/ 1373608 w 1373608"/>
                  <a:gd name="connsiteY2-36" fmla="*/ 737683 h 737683"/>
                  <a:gd name="connsiteX3-37" fmla="*/ 0 w 1373608"/>
                  <a:gd name="connsiteY3-38" fmla="*/ 622422 h 737683"/>
                  <a:gd name="connsiteX4-39" fmla="*/ 277849 w 1373608"/>
                  <a:gd name="connsiteY4-40" fmla="*/ 0 h 737683"/>
                  <a:gd name="connsiteX0-41" fmla="*/ 282943 w 1378702"/>
                  <a:gd name="connsiteY0-42" fmla="*/ 0 h 737683"/>
                  <a:gd name="connsiteX1-43" fmla="*/ 1378702 w 1378702"/>
                  <a:gd name="connsiteY1-44" fmla="*/ 0 h 737683"/>
                  <a:gd name="connsiteX2-45" fmla="*/ 1378702 w 1378702"/>
                  <a:gd name="connsiteY2-46" fmla="*/ 737683 h 737683"/>
                  <a:gd name="connsiteX3-47" fmla="*/ 5094 w 1378702"/>
                  <a:gd name="connsiteY3-48" fmla="*/ 622422 h 737683"/>
                  <a:gd name="connsiteX4-49" fmla="*/ 282943 w 1378702"/>
                  <a:gd name="connsiteY4-50" fmla="*/ 0 h 737683"/>
                  <a:gd name="connsiteX0-51" fmla="*/ 367254 w 1463013"/>
                  <a:gd name="connsiteY0-52" fmla="*/ 0 h 761216"/>
                  <a:gd name="connsiteX1-53" fmla="*/ 1463013 w 1463013"/>
                  <a:gd name="connsiteY1-54" fmla="*/ 0 h 761216"/>
                  <a:gd name="connsiteX2-55" fmla="*/ 1463013 w 1463013"/>
                  <a:gd name="connsiteY2-56" fmla="*/ 737683 h 761216"/>
                  <a:gd name="connsiteX3-57" fmla="*/ 3833 w 1463013"/>
                  <a:gd name="connsiteY3-58" fmla="*/ 756893 h 761216"/>
                  <a:gd name="connsiteX4-59" fmla="*/ 367254 w 1463013"/>
                  <a:gd name="connsiteY4-60" fmla="*/ 0 h 761216"/>
                  <a:gd name="connsiteX0-61" fmla="*/ 403560 w 1499319"/>
                  <a:gd name="connsiteY0-62" fmla="*/ 0 h 761216"/>
                  <a:gd name="connsiteX1-63" fmla="*/ 1499319 w 1499319"/>
                  <a:gd name="connsiteY1-64" fmla="*/ 0 h 761216"/>
                  <a:gd name="connsiteX2-65" fmla="*/ 1499319 w 1499319"/>
                  <a:gd name="connsiteY2-66" fmla="*/ 737683 h 761216"/>
                  <a:gd name="connsiteX3-67" fmla="*/ 3465 w 1499319"/>
                  <a:gd name="connsiteY3-68" fmla="*/ 756893 h 761216"/>
                  <a:gd name="connsiteX4-69" fmla="*/ 403560 w 1499319"/>
                  <a:gd name="connsiteY4-70" fmla="*/ 0 h 76121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499319" h="761216">
                    <a:moveTo>
                      <a:pt x="403560" y="0"/>
                    </a:moveTo>
                    <a:lnTo>
                      <a:pt x="1499319" y="0"/>
                    </a:lnTo>
                    <a:lnTo>
                      <a:pt x="1499319" y="737683"/>
                    </a:lnTo>
                    <a:lnTo>
                      <a:pt x="3465" y="756893"/>
                    </a:lnTo>
                    <a:cubicBezTo>
                      <a:pt x="-38390" y="818361"/>
                      <a:pt x="310944" y="207474"/>
                      <a:pt x="403560" y="0"/>
                    </a:cubicBezTo>
                    <a:close/>
                  </a:path>
                </a:pathLst>
              </a:custGeom>
              <a:solidFill>
                <a:srgbClr val="0E335F"/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0" tIns="0" rIns="0" bIns="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32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Medium"/>
                </a:endParaRPr>
              </a:p>
            </p:txBody>
          </p:sp>
          <p:sp>
            <p:nvSpPr>
              <p:cNvPr id="26" name="矩形 25"/>
              <p:cNvSpPr/>
              <p:nvPr/>
            </p:nvSpPr>
            <p:spPr>
              <a:xfrm>
                <a:off x="23518906" y="12978317"/>
                <a:ext cx="865094" cy="757679"/>
              </a:xfrm>
              <a:prstGeom prst="rect">
                <a:avLst/>
              </a:prstGeom>
              <a:solidFill>
                <a:srgbClr val="EA572A"/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0" tIns="0" rIns="0" bIns="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32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Medium"/>
                </a:endParaRPr>
              </a:p>
            </p:txBody>
          </p:sp>
        </p:grpSp>
      </p:grpSp>
      <p:sp>
        <p:nvSpPr>
          <p:cNvPr id="4" name="矩形: 圆角 3"/>
          <p:cNvSpPr/>
          <p:nvPr/>
        </p:nvSpPr>
        <p:spPr>
          <a:xfrm>
            <a:off x="2374232" y="3217198"/>
            <a:ext cx="4608512" cy="2232248"/>
          </a:xfrm>
          <a:prstGeom prst="roundRect">
            <a:avLst/>
          </a:prstGeom>
          <a:solidFill>
            <a:srgbClr val="EA572A"/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398912" y="3818978"/>
            <a:ext cx="4608512" cy="933589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54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Helvetica Neue"/>
              </a:rPr>
              <a:t>用户（顾客）</a:t>
            </a:r>
            <a:endParaRPr kumimoji="0" lang="zh-CN" altLang="en-US" sz="54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Helvetica Neue"/>
            </a:endParaRPr>
          </a:p>
        </p:txBody>
      </p:sp>
      <p:sp>
        <p:nvSpPr>
          <p:cNvPr id="33" name="矩形: 圆角 32"/>
          <p:cNvSpPr/>
          <p:nvPr/>
        </p:nvSpPr>
        <p:spPr>
          <a:xfrm>
            <a:off x="9671720" y="3169647"/>
            <a:ext cx="4608512" cy="2232248"/>
          </a:xfrm>
          <a:prstGeom prst="roundRect">
            <a:avLst/>
          </a:prstGeom>
          <a:solidFill>
            <a:srgbClr val="EA572A"/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9671720" y="3818978"/>
            <a:ext cx="4608512" cy="933589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54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Helvetica Neue"/>
              </a:rPr>
              <a:t>浏览</a:t>
            </a:r>
            <a:endParaRPr kumimoji="0" lang="zh-CN" altLang="en-US" sz="54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Helvetica Neue"/>
            </a:endParaRPr>
          </a:p>
        </p:txBody>
      </p:sp>
      <p:sp>
        <p:nvSpPr>
          <p:cNvPr id="2" name="箭头: 右 1"/>
          <p:cNvSpPr/>
          <p:nvPr/>
        </p:nvSpPr>
        <p:spPr>
          <a:xfrm>
            <a:off x="7540402" y="3885245"/>
            <a:ext cx="1656184" cy="933589"/>
          </a:xfrm>
          <a:prstGeom prst="rightArrow">
            <a:avLst/>
          </a:prstGeom>
          <a:solidFill>
            <a:schemeClr val="accent1"/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30" name="矩形: 圆角 29"/>
          <p:cNvSpPr/>
          <p:nvPr/>
        </p:nvSpPr>
        <p:spPr>
          <a:xfrm>
            <a:off x="16711665" y="3169646"/>
            <a:ext cx="4608512" cy="2232248"/>
          </a:xfrm>
          <a:prstGeom prst="roundRect">
            <a:avLst/>
          </a:prstGeom>
          <a:solidFill>
            <a:srgbClr val="EA572A"/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16711665" y="3798469"/>
            <a:ext cx="4608512" cy="933589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54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Helvetica Neue"/>
              </a:rPr>
              <a:t>点击</a:t>
            </a:r>
            <a:endParaRPr kumimoji="0" lang="zh-CN" altLang="en-US" sz="54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Helvetica Neue"/>
            </a:endParaRPr>
          </a:p>
        </p:txBody>
      </p:sp>
      <p:sp>
        <p:nvSpPr>
          <p:cNvPr id="32" name="箭头: 右 31"/>
          <p:cNvSpPr/>
          <p:nvPr/>
        </p:nvSpPr>
        <p:spPr>
          <a:xfrm>
            <a:off x="14755366" y="3818976"/>
            <a:ext cx="1656184" cy="933589"/>
          </a:xfrm>
          <a:prstGeom prst="rightArrow">
            <a:avLst/>
          </a:prstGeom>
          <a:solidFill>
            <a:schemeClr val="accent1"/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34" name="矩形: 圆角 33"/>
          <p:cNvSpPr/>
          <p:nvPr/>
        </p:nvSpPr>
        <p:spPr>
          <a:xfrm>
            <a:off x="16865879" y="7197983"/>
            <a:ext cx="4608512" cy="2232248"/>
          </a:xfrm>
          <a:prstGeom prst="roundRect">
            <a:avLst/>
          </a:prstGeom>
          <a:solidFill>
            <a:srgbClr val="EA572A"/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16865879" y="7814712"/>
            <a:ext cx="4608512" cy="933589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54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Helvetica Neue"/>
              </a:rPr>
              <a:t>转化</a:t>
            </a:r>
            <a:endParaRPr kumimoji="0" lang="zh-CN" altLang="en-US" sz="54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Helvetica Neue"/>
            </a:endParaRPr>
          </a:p>
        </p:txBody>
      </p:sp>
      <p:sp>
        <p:nvSpPr>
          <p:cNvPr id="6" name="箭头: 下 5"/>
          <p:cNvSpPr/>
          <p:nvPr/>
        </p:nvSpPr>
        <p:spPr>
          <a:xfrm>
            <a:off x="18647020" y="5701132"/>
            <a:ext cx="1046230" cy="993991"/>
          </a:xfrm>
          <a:prstGeom prst="downArrow">
            <a:avLst/>
          </a:prstGeom>
          <a:solidFill>
            <a:schemeClr val="accent1"/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38" name="矩形: 圆角 37"/>
          <p:cNvSpPr/>
          <p:nvPr/>
        </p:nvSpPr>
        <p:spPr>
          <a:xfrm>
            <a:off x="9671720" y="7184529"/>
            <a:ext cx="4608512" cy="2232248"/>
          </a:xfrm>
          <a:prstGeom prst="roundRect">
            <a:avLst/>
          </a:prstGeom>
          <a:solidFill>
            <a:srgbClr val="EA572A"/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9671720" y="7801258"/>
            <a:ext cx="4608512" cy="933589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54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Helvetica Neue"/>
              </a:rPr>
              <a:t>成交</a:t>
            </a:r>
            <a:endParaRPr kumimoji="0" lang="zh-CN" altLang="en-US" sz="54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Helvetica Neue"/>
            </a:endParaRPr>
          </a:p>
        </p:txBody>
      </p:sp>
      <p:sp>
        <p:nvSpPr>
          <p:cNvPr id="7" name="箭头: 右 6"/>
          <p:cNvSpPr/>
          <p:nvPr/>
        </p:nvSpPr>
        <p:spPr>
          <a:xfrm rot="10800000">
            <a:off x="15012046" y="7876610"/>
            <a:ext cx="1267223" cy="782884"/>
          </a:xfrm>
          <a:prstGeom prst="rightArrow">
            <a:avLst/>
          </a:prstGeom>
          <a:solidFill>
            <a:schemeClr val="accent1"/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555110" y="5035186"/>
            <a:ext cx="1641476" cy="564257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dirty="0"/>
              <a:t>流量引入</a:t>
            </a:r>
            <a:endParaRPr kumimoji="0" lang="zh-CN" altLang="en-US" sz="30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14727796" y="5035185"/>
            <a:ext cx="1641476" cy="564257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dirty="0"/>
              <a:t>刺激点击</a:t>
            </a:r>
            <a:endParaRPr kumimoji="0" lang="zh-CN" altLang="en-US" sz="30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19693250" y="5902153"/>
            <a:ext cx="1641476" cy="564257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dirty="0"/>
              <a:t>促进转化</a:t>
            </a:r>
            <a:endParaRPr kumimoji="0" lang="zh-CN" altLang="en-US" sz="30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15381959" y="9029141"/>
            <a:ext cx="872034" cy="564257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dirty="0"/>
              <a:t>售后</a:t>
            </a:r>
            <a:endParaRPr kumimoji="0" lang="zh-CN" altLang="en-US" sz="30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326904" y="2986735"/>
            <a:ext cx="4511824" cy="7579035"/>
          </a:xfrm>
          <a:prstGeom prst="rect">
            <a:avLst/>
          </a:prstGeom>
          <a:solidFill>
            <a:srgbClr val="FF5721"/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pic>
        <p:nvPicPr>
          <p:cNvPr id="74" name="图片 7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42797"/>
            <a:ext cx="24384000" cy="786384"/>
          </a:xfrm>
          <a:prstGeom prst="rect">
            <a:avLst/>
          </a:prstGeom>
        </p:spPr>
      </p:pic>
      <p:sp>
        <p:nvSpPr>
          <p:cNvPr id="77" name="矩形 76"/>
          <p:cNvSpPr/>
          <p:nvPr/>
        </p:nvSpPr>
        <p:spPr>
          <a:xfrm>
            <a:off x="0" y="0"/>
            <a:ext cx="24384000" cy="1696660"/>
          </a:xfrm>
          <a:prstGeom prst="rect">
            <a:avLst/>
          </a:prstGeom>
          <a:solidFill>
            <a:srgbClr val="EA57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8000" dirty="0"/>
          </a:p>
        </p:txBody>
      </p:sp>
      <p:sp>
        <p:nvSpPr>
          <p:cNvPr id="78" name="标题 2"/>
          <p:cNvSpPr txBox="1"/>
          <p:nvPr/>
        </p:nvSpPr>
        <p:spPr>
          <a:xfrm>
            <a:off x="4207078" y="550465"/>
            <a:ext cx="15969845" cy="469027"/>
          </a:xfrm>
          <a:prstGeom prst="rect">
            <a:avLst/>
          </a:prstGeom>
        </p:spPr>
        <p:txBody>
          <a:bodyPr vert="horz" lIns="243840" tIns="121920" rIns="243840" bIns="1219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905" kern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7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活动运营节奏把控</a:t>
            </a:r>
            <a:endParaRPr lang="zh-CN" altLang="en-US" sz="7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908457" y="6359072"/>
            <a:ext cx="3348717" cy="841256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48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sym typeface="Helvetica Neue"/>
              </a:rPr>
              <a:t>活动期间</a:t>
            </a:r>
            <a:endParaRPr lang="en-US" altLang="zh-CN" sz="2800" dirty="0">
              <a:solidFill>
                <a:schemeClr val="bg1"/>
              </a:solidFill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7232103" y="2922652"/>
            <a:ext cx="11224593" cy="7643118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/>
            <a:r>
              <a:rPr lang="en-US" altLang="zh-CN" sz="3600" dirty="0">
                <a:solidFill>
                  <a:srgbClr val="FF0000"/>
                </a:solidFill>
              </a:rPr>
              <a:t>1.</a:t>
            </a:r>
            <a:r>
              <a:rPr lang="zh-CN" altLang="en-US" sz="3600" dirty="0">
                <a:solidFill>
                  <a:srgbClr val="FF0000"/>
                </a:solidFill>
              </a:rPr>
              <a:t>及时响应</a:t>
            </a:r>
            <a:endParaRPr lang="en-US" altLang="zh-CN" sz="3600" dirty="0">
              <a:solidFill>
                <a:srgbClr val="FF0000"/>
              </a:solidFill>
            </a:endParaRPr>
          </a:p>
          <a:p>
            <a:pPr marL="457200" indent="-457200" algn="l">
              <a:buFont typeface="Wingdings" panose="05000000000000000000" pitchFamily="2" charset="2"/>
              <a:buChar char="l"/>
            </a:pPr>
            <a:r>
              <a:rPr lang="zh-CN" altLang="en-US" b="0" dirty="0"/>
              <a:t>卖场调整：聊聊设置自动回复推广活动；</a:t>
            </a:r>
            <a:endParaRPr lang="en-US" altLang="zh-CN" b="0" dirty="0"/>
          </a:p>
          <a:p>
            <a:pPr marL="457200" indent="-457200" algn="l">
              <a:buFont typeface="Wingdings" panose="05000000000000000000" pitchFamily="2" charset="2"/>
              <a:buChar char="l"/>
            </a:pPr>
            <a:r>
              <a:rPr lang="zh-CN" altLang="en-US" b="0" dirty="0"/>
              <a:t>及时回复买家问题，完成转化；</a:t>
            </a:r>
            <a:endParaRPr lang="en-US" altLang="zh-CN" b="0" dirty="0"/>
          </a:p>
          <a:p>
            <a:pPr marL="457200" indent="-457200" algn="l">
              <a:buFont typeface="Wingdings" panose="05000000000000000000" pitchFamily="2" charset="2"/>
              <a:buChar char="l"/>
            </a:pPr>
            <a:r>
              <a:rPr lang="zh-CN" altLang="en-US" b="0" dirty="0"/>
              <a:t>聊聊隐形折扣券，刺激询价后犹豫的买家；</a:t>
            </a:r>
            <a:endParaRPr lang="en-US" altLang="zh-CN" b="0" dirty="0"/>
          </a:p>
          <a:p>
            <a:pPr algn="l"/>
            <a:endParaRPr lang="en-US" altLang="zh-CN" b="0" dirty="0"/>
          </a:p>
          <a:p>
            <a:pPr algn="l"/>
            <a:r>
              <a:rPr lang="en-US" altLang="zh-CN" sz="3600" dirty="0">
                <a:solidFill>
                  <a:srgbClr val="FF0000"/>
                </a:solidFill>
              </a:rPr>
              <a:t>2.</a:t>
            </a:r>
            <a:r>
              <a:rPr lang="zh-CN" altLang="en-US" sz="3600" dirty="0">
                <a:solidFill>
                  <a:srgbClr val="FF0000"/>
                </a:solidFill>
              </a:rPr>
              <a:t>及时发货</a:t>
            </a:r>
            <a:endParaRPr lang="en-US" altLang="zh-CN" sz="3600" dirty="0">
              <a:solidFill>
                <a:srgbClr val="FF0000"/>
              </a:solidFill>
            </a:endParaRPr>
          </a:p>
          <a:p>
            <a:pPr marL="457200" indent="-457200" algn="l">
              <a:buFont typeface="Wingdings" panose="05000000000000000000" pitchFamily="2" charset="2"/>
              <a:buChar char="l"/>
            </a:pPr>
            <a:r>
              <a:rPr lang="zh-CN" altLang="en-US" b="0" dirty="0"/>
              <a:t>提高发货速度，减少运送时间，降低订单取消率及延迟率；</a:t>
            </a:r>
            <a:endParaRPr lang="en-US" altLang="zh-CN" b="0" dirty="0"/>
          </a:p>
          <a:p>
            <a:pPr algn="l"/>
            <a:endParaRPr lang="en-US" altLang="zh-CN" b="0" dirty="0"/>
          </a:p>
          <a:p>
            <a:pPr algn="l"/>
            <a:r>
              <a:rPr lang="en-US" altLang="zh-CN" sz="3600" dirty="0">
                <a:solidFill>
                  <a:srgbClr val="FF0000"/>
                </a:solidFill>
              </a:rPr>
              <a:t>3.</a:t>
            </a:r>
            <a:r>
              <a:rPr lang="zh-CN" altLang="en-US" sz="3600" dirty="0">
                <a:solidFill>
                  <a:srgbClr val="FF0000"/>
                </a:solidFill>
              </a:rPr>
              <a:t>及时调整广告</a:t>
            </a:r>
            <a:endParaRPr lang="en-US" altLang="zh-CN" sz="3600" dirty="0">
              <a:solidFill>
                <a:srgbClr val="FF0000"/>
              </a:solidFill>
            </a:endParaRPr>
          </a:p>
          <a:p>
            <a:pPr marL="457200" indent="-457200" algn="l">
              <a:buFont typeface="Wingdings" panose="05000000000000000000" pitchFamily="2" charset="2"/>
              <a:buChar char="l"/>
            </a:pPr>
            <a:r>
              <a:rPr lang="zh-CN" altLang="en-US" b="0" dirty="0"/>
              <a:t>根据付费广告报告及效果及时调整选词和出价</a:t>
            </a:r>
            <a:endParaRPr lang="en-US" altLang="zh-CN" b="0" dirty="0"/>
          </a:p>
          <a:p>
            <a:pPr algn="l"/>
            <a:endParaRPr lang="en-US" altLang="zh-CN" sz="3600" dirty="0">
              <a:solidFill>
                <a:srgbClr val="FF0000"/>
              </a:solidFill>
            </a:endParaRPr>
          </a:p>
          <a:p>
            <a:pPr algn="l"/>
            <a:r>
              <a:rPr lang="en-US" altLang="zh-CN" sz="3600" dirty="0">
                <a:solidFill>
                  <a:srgbClr val="FF0000"/>
                </a:solidFill>
              </a:rPr>
              <a:t>4.</a:t>
            </a:r>
            <a:r>
              <a:rPr lang="zh-CN" altLang="en-US" sz="3600" dirty="0">
                <a:solidFill>
                  <a:srgbClr val="FF0000"/>
                </a:solidFill>
              </a:rPr>
              <a:t>及时调整库存和补货</a:t>
            </a:r>
            <a:endParaRPr lang="en-US" altLang="zh-CN" sz="3600" dirty="0">
              <a:solidFill>
                <a:srgbClr val="FF0000"/>
              </a:solidFill>
            </a:endParaRPr>
          </a:p>
          <a:p>
            <a:pPr algn="l"/>
            <a:endParaRPr lang="en-US" altLang="zh-CN" sz="3200" b="0" dirty="0">
              <a:solidFill>
                <a:schemeClr val="tx1"/>
              </a:solidFill>
            </a:endParaRPr>
          </a:p>
          <a:p>
            <a:pPr algn="l"/>
            <a:r>
              <a:rPr lang="en-US" altLang="zh-CN" sz="3600" dirty="0">
                <a:solidFill>
                  <a:srgbClr val="FF0000"/>
                </a:solidFill>
              </a:rPr>
              <a:t>5.</a:t>
            </a:r>
            <a:r>
              <a:rPr lang="zh-CN" altLang="en-US" sz="3600" dirty="0">
                <a:solidFill>
                  <a:srgbClr val="FF0000"/>
                </a:solidFill>
              </a:rPr>
              <a:t>同步推广</a:t>
            </a:r>
            <a:endParaRPr lang="en-US" altLang="zh-CN" sz="3600" dirty="0">
              <a:solidFill>
                <a:srgbClr val="FF0000"/>
              </a:solidFill>
            </a:endParaRPr>
          </a:p>
          <a:p>
            <a:pPr marL="457200" indent="-457200" algn="l">
              <a:buFont typeface="Wingdings" panose="05000000000000000000" pitchFamily="2" charset="2"/>
              <a:buChar char="l"/>
            </a:pPr>
            <a:r>
              <a:rPr lang="zh-CN" altLang="en-US" sz="3200" b="0" dirty="0">
                <a:solidFill>
                  <a:schemeClr val="tx1"/>
                </a:solidFill>
              </a:rPr>
              <a:t>社群平台同步分享，推广您所参加的活动</a:t>
            </a:r>
            <a:endParaRPr lang="zh-CN" altLang="zh-CN" sz="3200" b="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326904" y="2986735"/>
            <a:ext cx="4511824" cy="7579035"/>
          </a:xfrm>
          <a:prstGeom prst="rect">
            <a:avLst/>
          </a:prstGeom>
          <a:solidFill>
            <a:srgbClr val="FF5721"/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pic>
        <p:nvPicPr>
          <p:cNvPr id="74" name="图片 7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42797"/>
            <a:ext cx="24384000" cy="786384"/>
          </a:xfrm>
          <a:prstGeom prst="rect">
            <a:avLst/>
          </a:prstGeom>
        </p:spPr>
      </p:pic>
      <p:sp>
        <p:nvSpPr>
          <p:cNvPr id="77" name="矩形 76"/>
          <p:cNvSpPr/>
          <p:nvPr/>
        </p:nvSpPr>
        <p:spPr>
          <a:xfrm>
            <a:off x="-3131" y="0"/>
            <a:ext cx="24384000" cy="1696660"/>
          </a:xfrm>
          <a:prstGeom prst="rect">
            <a:avLst/>
          </a:prstGeom>
          <a:solidFill>
            <a:srgbClr val="EA57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8000"/>
          </a:p>
        </p:txBody>
      </p:sp>
      <p:sp>
        <p:nvSpPr>
          <p:cNvPr id="78" name="标题 2"/>
          <p:cNvSpPr txBox="1"/>
          <p:nvPr/>
        </p:nvSpPr>
        <p:spPr>
          <a:xfrm>
            <a:off x="4207078" y="550465"/>
            <a:ext cx="15969845" cy="469027"/>
          </a:xfrm>
          <a:prstGeom prst="rect">
            <a:avLst/>
          </a:prstGeom>
        </p:spPr>
        <p:txBody>
          <a:bodyPr vert="horz" lIns="243840" tIns="121920" rIns="243840" bIns="1219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905" kern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7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活动运营节奏把控</a:t>
            </a:r>
            <a:endParaRPr lang="zh-CN" altLang="en-US" sz="7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908457" y="6359072"/>
            <a:ext cx="3348717" cy="841256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48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sym typeface="Helvetica Neue"/>
              </a:rPr>
              <a:t>活动后</a:t>
            </a:r>
            <a:endParaRPr lang="en-US" altLang="zh-CN" sz="2800" dirty="0">
              <a:solidFill>
                <a:schemeClr val="bg1"/>
              </a:solidFill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7727504" y="3447135"/>
            <a:ext cx="11224593" cy="6658233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/>
            <a:r>
              <a:rPr lang="en-US" altLang="zh-CN" sz="3600" dirty="0">
                <a:solidFill>
                  <a:srgbClr val="FF0000"/>
                </a:solidFill>
              </a:rPr>
              <a:t>1.</a:t>
            </a:r>
            <a:r>
              <a:rPr lang="zh-CN" altLang="en-US" sz="3600" dirty="0">
                <a:solidFill>
                  <a:srgbClr val="FF0000"/>
                </a:solidFill>
              </a:rPr>
              <a:t>持续保持活动及价格</a:t>
            </a:r>
            <a:endParaRPr lang="en-US" altLang="zh-CN" sz="3600" dirty="0">
              <a:solidFill>
                <a:srgbClr val="FF0000"/>
              </a:solidFill>
            </a:endParaRPr>
          </a:p>
          <a:p>
            <a:pPr marL="457200" indent="-457200" algn="l">
              <a:buFont typeface="Wingdings" panose="05000000000000000000" pitchFamily="2" charset="2"/>
              <a:buChar char="l"/>
            </a:pPr>
            <a:r>
              <a:rPr lang="zh-CN" altLang="en-US" b="0" dirty="0"/>
              <a:t>热卖品的活动价维持一段时间引流；</a:t>
            </a:r>
            <a:endParaRPr lang="en-US" altLang="zh-CN" b="0" dirty="0"/>
          </a:p>
          <a:p>
            <a:pPr marL="457200" indent="-457200" algn="l">
              <a:buFont typeface="Wingdings" panose="05000000000000000000" pitchFamily="2" charset="2"/>
              <a:buChar char="l"/>
            </a:pPr>
            <a:r>
              <a:rPr lang="zh-CN" altLang="en-US" b="0" dirty="0"/>
              <a:t>持续报名参加平台活动；</a:t>
            </a:r>
            <a:endParaRPr lang="en-US" altLang="zh-CN" b="0" dirty="0"/>
          </a:p>
          <a:p>
            <a:pPr marL="457200" indent="-457200" algn="l">
              <a:buFont typeface="Wingdings" panose="05000000000000000000" pitchFamily="2" charset="2"/>
              <a:buChar char="l"/>
            </a:pPr>
            <a:r>
              <a:rPr lang="zh-CN" altLang="en-US" b="0" dirty="0"/>
              <a:t>持续保持店内的促销活动；</a:t>
            </a:r>
            <a:endParaRPr lang="en-US" altLang="zh-CN" b="0" dirty="0"/>
          </a:p>
          <a:p>
            <a:pPr algn="l"/>
            <a:endParaRPr lang="en-US" altLang="zh-CN" b="0" dirty="0"/>
          </a:p>
          <a:p>
            <a:pPr algn="l"/>
            <a:r>
              <a:rPr lang="en-US" altLang="zh-CN" sz="3600" dirty="0">
                <a:solidFill>
                  <a:srgbClr val="FF0000"/>
                </a:solidFill>
              </a:rPr>
              <a:t>2.</a:t>
            </a:r>
            <a:r>
              <a:rPr lang="zh-CN" altLang="en-US" sz="3600" dirty="0">
                <a:solidFill>
                  <a:srgbClr val="FF0000"/>
                </a:solidFill>
              </a:rPr>
              <a:t>持续使用付费广告</a:t>
            </a:r>
            <a:endParaRPr lang="en-US" altLang="zh-CN" b="0" dirty="0"/>
          </a:p>
          <a:p>
            <a:pPr algn="l"/>
            <a:endParaRPr lang="en-US" altLang="zh-CN" b="0" dirty="0"/>
          </a:p>
          <a:p>
            <a:pPr algn="l"/>
            <a:r>
              <a:rPr lang="en-US" altLang="zh-CN" sz="3600" dirty="0">
                <a:solidFill>
                  <a:srgbClr val="FF0000"/>
                </a:solidFill>
              </a:rPr>
              <a:t>3.</a:t>
            </a:r>
            <a:r>
              <a:rPr lang="zh-CN" altLang="en-US" sz="3600" dirty="0">
                <a:solidFill>
                  <a:srgbClr val="FF0000"/>
                </a:solidFill>
              </a:rPr>
              <a:t>持续保持与买家互动</a:t>
            </a:r>
            <a:endParaRPr lang="en-US" altLang="zh-CN" sz="3600" dirty="0">
              <a:solidFill>
                <a:srgbClr val="FF0000"/>
              </a:solidFill>
            </a:endParaRPr>
          </a:p>
          <a:p>
            <a:pPr marL="457200" indent="-457200" algn="l">
              <a:buFont typeface="Wingdings" panose="05000000000000000000" pitchFamily="2" charset="2"/>
              <a:buChar char="l"/>
            </a:pPr>
            <a:r>
              <a:rPr lang="zh-CN" altLang="en-US" b="0" dirty="0"/>
              <a:t>活动后与买家聊天，请其为已收货产品给予好评评价；</a:t>
            </a:r>
            <a:endParaRPr lang="en-US" altLang="zh-CN" b="0" dirty="0"/>
          </a:p>
          <a:p>
            <a:pPr marL="457200" indent="-457200" algn="l">
              <a:buFont typeface="Wingdings" panose="05000000000000000000" pitchFamily="2" charset="2"/>
              <a:buChar char="l"/>
            </a:pPr>
            <a:r>
              <a:rPr lang="zh-CN" altLang="en-US" b="0" dirty="0"/>
              <a:t>为活动中购买的买家提供优惠券，刺激回购；</a:t>
            </a:r>
            <a:endParaRPr lang="en-US" altLang="zh-CN" b="0" dirty="0"/>
          </a:p>
          <a:p>
            <a:pPr algn="l"/>
            <a:endParaRPr lang="en-US" altLang="zh-CN" sz="3600" dirty="0">
              <a:solidFill>
                <a:srgbClr val="FF0000"/>
              </a:solidFill>
            </a:endParaRPr>
          </a:p>
          <a:p>
            <a:pPr algn="l"/>
            <a:r>
              <a:rPr lang="en-US" altLang="zh-CN" sz="3600" dirty="0">
                <a:solidFill>
                  <a:srgbClr val="FF0000"/>
                </a:solidFill>
              </a:rPr>
              <a:t>4.</a:t>
            </a:r>
            <a:r>
              <a:rPr lang="zh-CN" altLang="en-US" sz="3600" dirty="0">
                <a:solidFill>
                  <a:srgbClr val="FF0000"/>
                </a:solidFill>
              </a:rPr>
              <a:t>持续关注运营表现</a:t>
            </a:r>
            <a:endParaRPr lang="en-US" altLang="zh-CN" sz="3600" dirty="0">
              <a:solidFill>
                <a:srgbClr val="FF0000"/>
              </a:solidFill>
            </a:endParaRPr>
          </a:p>
          <a:p>
            <a:pPr marL="457200" indent="-457200" algn="l">
              <a:buFont typeface="Wingdings" panose="05000000000000000000" pitchFamily="2" charset="2"/>
              <a:buChar char="l"/>
            </a:pPr>
            <a:r>
              <a:rPr lang="zh-CN" altLang="en-US" b="0" dirty="0"/>
              <a:t>活动后持续关注发货，避免扣分</a:t>
            </a:r>
            <a:endParaRPr lang="en-US" altLang="zh-CN" b="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6308" y="-72147"/>
            <a:ext cx="24384000" cy="2089830"/>
          </a:xfrm>
          <a:prstGeom prst="rect">
            <a:avLst/>
          </a:prstGeom>
          <a:solidFill>
            <a:srgbClr val="EA572A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89" name="Shape 49"/>
          <p:cNvSpPr txBox="1"/>
          <p:nvPr/>
        </p:nvSpPr>
        <p:spPr>
          <a:xfrm>
            <a:off x="820102" y="570129"/>
            <a:ext cx="22776413" cy="949573"/>
          </a:xfrm>
          <a:prstGeom prst="rect">
            <a:avLst/>
          </a:prstGeom>
          <a:ln w="12700">
            <a:miter lim="400000"/>
          </a:ln>
        </p:spPr>
        <p:txBody>
          <a:bodyPr lIns="44999" tIns="44999" rIns="44999" bIns="44999">
            <a:spAutoFit/>
          </a:bodyPr>
          <a:lstStyle>
            <a:lvl1pPr defTabSz="914400">
              <a:lnSpc>
                <a:spcPct val="93000"/>
              </a:lnSpc>
              <a:defRPr sz="6000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</a:lstStyle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黑体" panose="02010609060101010101" charset="-122"/>
              </a:rPr>
              <a:t>来自电商的灵魂拷问</a:t>
            </a:r>
            <a:endParaRPr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黑体" panose="02010609060101010101" charset="-122"/>
            </a:endParaRPr>
          </a:p>
        </p:txBody>
      </p:sp>
      <p:grpSp>
        <p:nvGrpSpPr>
          <p:cNvPr id="21" name="组 20"/>
          <p:cNvGrpSpPr/>
          <p:nvPr/>
        </p:nvGrpSpPr>
        <p:grpSpPr>
          <a:xfrm>
            <a:off x="0" y="12955359"/>
            <a:ext cx="24384000" cy="784175"/>
            <a:chOff x="0" y="12955359"/>
            <a:chExt cx="24384000" cy="784175"/>
          </a:xfrm>
        </p:grpSpPr>
        <p:pic>
          <p:nvPicPr>
            <p:cNvPr id="22" name="图片 21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20177" y="12955359"/>
              <a:ext cx="2254732" cy="732207"/>
            </a:xfrm>
            <a:prstGeom prst="rect">
              <a:avLst/>
            </a:prstGeom>
          </p:spPr>
        </p:pic>
        <p:grpSp>
          <p:nvGrpSpPr>
            <p:cNvPr id="23" name="组 22"/>
            <p:cNvGrpSpPr/>
            <p:nvPr/>
          </p:nvGrpSpPr>
          <p:grpSpPr>
            <a:xfrm>
              <a:off x="0" y="12978317"/>
              <a:ext cx="24384000" cy="761217"/>
              <a:chOff x="0" y="12978317"/>
              <a:chExt cx="24384000" cy="761217"/>
            </a:xfrm>
          </p:grpSpPr>
          <p:sp>
            <p:nvSpPr>
              <p:cNvPr id="24" name="矩形 2"/>
              <p:cNvSpPr/>
              <p:nvPr/>
            </p:nvSpPr>
            <p:spPr>
              <a:xfrm>
                <a:off x="0" y="12978317"/>
                <a:ext cx="20909476" cy="757679"/>
              </a:xfrm>
              <a:custGeom>
                <a:avLst/>
                <a:gdLst>
                  <a:gd name="connsiteX0" fmla="*/ 0 w 21157979"/>
                  <a:gd name="connsiteY0" fmla="*/ 0 h 757679"/>
                  <a:gd name="connsiteX1" fmla="*/ 21157979 w 21157979"/>
                  <a:gd name="connsiteY1" fmla="*/ 0 h 757679"/>
                  <a:gd name="connsiteX2" fmla="*/ 21157979 w 21157979"/>
                  <a:gd name="connsiteY2" fmla="*/ 757679 h 757679"/>
                  <a:gd name="connsiteX3" fmla="*/ 0 w 21157979"/>
                  <a:gd name="connsiteY3" fmla="*/ 757679 h 757679"/>
                  <a:gd name="connsiteX4" fmla="*/ 0 w 21157979"/>
                  <a:gd name="connsiteY4" fmla="*/ 0 h 757679"/>
                  <a:gd name="connsiteX0-1" fmla="*/ 0 w 21157979"/>
                  <a:gd name="connsiteY0-2" fmla="*/ 0 h 757679"/>
                  <a:gd name="connsiteX1-3" fmla="*/ 20586480 w 21157979"/>
                  <a:gd name="connsiteY1-4" fmla="*/ 16329 h 757679"/>
                  <a:gd name="connsiteX2-5" fmla="*/ 21157979 w 21157979"/>
                  <a:gd name="connsiteY2-6" fmla="*/ 757679 h 757679"/>
                  <a:gd name="connsiteX3-7" fmla="*/ 0 w 21157979"/>
                  <a:gd name="connsiteY3-8" fmla="*/ 757679 h 757679"/>
                  <a:gd name="connsiteX4-9" fmla="*/ 0 w 21157979"/>
                  <a:gd name="connsiteY4-10" fmla="*/ 0 h 757679"/>
                  <a:gd name="connsiteX0-11" fmla="*/ 0 w 21157979"/>
                  <a:gd name="connsiteY0-12" fmla="*/ 0 h 757679"/>
                  <a:gd name="connsiteX1-13" fmla="*/ 21108995 w 21157979"/>
                  <a:gd name="connsiteY1-14" fmla="*/ 16329 h 757679"/>
                  <a:gd name="connsiteX2-15" fmla="*/ 21157979 w 21157979"/>
                  <a:gd name="connsiteY2-16" fmla="*/ 757679 h 757679"/>
                  <a:gd name="connsiteX3-17" fmla="*/ 0 w 21157979"/>
                  <a:gd name="connsiteY3-18" fmla="*/ 757679 h 757679"/>
                  <a:gd name="connsiteX4-19" fmla="*/ 0 w 21157979"/>
                  <a:gd name="connsiteY4-20" fmla="*/ 0 h 757679"/>
                  <a:gd name="connsiteX0-21" fmla="*/ 0 w 21108995"/>
                  <a:gd name="connsiteY0-22" fmla="*/ 0 h 757679"/>
                  <a:gd name="connsiteX1-23" fmla="*/ 21108995 w 21108995"/>
                  <a:gd name="connsiteY1-24" fmla="*/ 16329 h 757679"/>
                  <a:gd name="connsiteX2-25" fmla="*/ 19933337 w 21108995"/>
                  <a:gd name="connsiteY2-26" fmla="*/ 757679 h 757679"/>
                  <a:gd name="connsiteX3-27" fmla="*/ 0 w 21108995"/>
                  <a:gd name="connsiteY3-28" fmla="*/ 757679 h 757679"/>
                  <a:gd name="connsiteX4-29" fmla="*/ 0 w 21108995"/>
                  <a:gd name="connsiteY4-30" fmla="*/ 0 h 757679"/>
                  <a:gd name="connsiteX0-31" fmla="*/ 0 w 19965996"/>
                  <a:gd name="connsiteY0-32" fmla="*/ 0 h 757679"/>
                  <a:gd name="connsiteX1-33" fmla="*/ 19965996 w 19965996"/>
                  <a:gd name="connsiteY1-34" fmla="*/ 0 h 757679"/>
                  <a:gd name="connsiteX2-35" fmla="*/ 19933337 w 19965996"/>
                  <a:gd name="connsiteY2-36" fmla="*/ 757679 h 757679"/>
                  <a:gd name="connsiteX3-37" fmla="*/ 0 w 19965996"/>
                  <a:gd name="connsiteY3-38" fmla="*/ 757679 h 757679"/>
                  <a:gd name="connsiteX4-39" fmla="*/ 0 w 19965996"/>
                  <a:gd name="connsiteY4-40" fmla="*/ 0 h 757679"/>
                  <a:gd name="connsiteX0-41" fmla="*/ 0 w 19933337"/>
                  <a:gd name="connsiteY0-42" fmla="*/ 0 h 757679"/>
                  <a:gd name="connsiteX1-43" fmla="*/ 19018938 w 19933337"/>
                  <a:gd name="connsiteY1-44" fmla="*/ 0 h 757679"/>
                  <a:gd name="connsiteX2-45" fmla="*/ 19933337 w 19933337"/>
                  <a:gd name="connsiteY2-46" fmla="*/ 757679 h 757679"/>
                  <a:gd name="connsiteX3-47" fmla="*/ 0 w 19933337"/>
                  <a:gd name="connsiteY3-48" fmla="*/ 757679 h 757679"/>
                  <a:gd name="connsiteX4-49" fmla="*/ 0 w 19933337"/>
                  <a:gd name="connsiteY4-50" fmla="*/ 0 h 757679"/>
                  <a:gd name="connsiteX0-51" fmla="*/ 0 w 19018938"/>
                  <a:gd name="connsiteY0-52" fmla="*/ 0 h 757679"/>
                  <a:gd name="connsiteX1-53" fmla="*/ 19018938 w 19018938"/>
                  <a:gd name="connsiteY1-54" fmla="*/ 0 h 757679"/>
                  <a:gd name="connsiteX2-55" fmla="*/ 19018936 w 19018938"/>
                  <a:gd name="connsiteY2-56" fmla="*/ 757679 h 757679"/>
                  <a:gd name="connsiteX3-57" fmla="*/ 0 w 19018938"/>
                  <a:gd name="connsiteY3-58" fmla="*/ 757679 h 757679"/>
                  <a:gd name="connsiteX4-59" fmla="*/ 0 w 19018938"/>
                  <a:gd name="connsiteY4-60" fmla="*/ 0 h 757679"/>
                  <a:gd name="connsiteX0-61" fmla="*/ 0 w 19018938"/>
                  <a:gd name="connsiteY0-62" fmla="*/ 0 h 757679"/>
                  <a:gd name="connsiteX1-63" fmla="*/ 19018938 w 19018938"/>
                  <a:gd name="connsiteY1-64" fmla="*/ 0 h 757679"/>
                  <a:gd name="connsiteX2-65" fmla="*/ 19018936 w 19018938"/>
                  <a:gd name="connsiteY2-66" fmla="*/ 757679 h 757679"/>
                  <a:gd name="connsiteX3-67" fmla="*/ 0 w 19018938"/>
                  <a:gd name="connsiteY3-68" fmla="*/ 757679 h 757679"/>
                  <a:gd name="connsiteX4-69" fmla="*/ 0 w 19018938"/>
                  <a:gd name="connsiteY4-70" fmla="*/ 0 h 757679"/>
                  <a:gd name="connsiteX0-71" fmla="*/ 0 w 20096623"/>
                  <a:gd name="connsiteY0-72" fmla="*/ 0 h 757679"/>
                  <a:gd name="connsiteX1-73" fmla="*/ 20096623 w 20096623"/>
                  <a:gd name="connsiteY1-74" fmla="*/ 32657 h 757679"/>
                  <a:gd name="connsiteX2-75" fmla="*/ 19018936 w 20096623"/>
                  <a:gd name="connsiteY2-76" fmla="*/ 757679 h 757679"/>
                  <a:gd name="connsiteX3-77" fmla="*/ 0 w 20096623"/>
                  <a:gd name="connsiteY3-78" fmla="*/ 757679 h 757679"/>
                  <a:gd name="connsiteX4-79" fmla="*/ 0 w 20096623"/>
                  <a:gd name="connsiteY4-80" fmla="*/ 0 h 757679"/>
                  <a:gd name="connsiteX0-81" fmla="*/ 0 w 20096623"/>
                  <a:gd name="connsiteY0-82" fmla="*/ 0 h 757679"/>
                  <a:gd name="connsiteX1-83" fmla="*/ 20096623 w 20096623"/>
                  <a:gd name="connsiteY1-84" fmla="*/ 32657 h 757679"/>
                  <a:gd name="connsiteX2-85" fmla="*/ 19623093 w 20096623"/>
                  <a:gd name="connsiteY2-86" fmla="*/ 757679 h 757679"/>
                  <a:gd name="connsiteX3-87" fmla="*/ 0 w 20096623"/>
                  <a:gd name="connsiteY3-88" fmla="*/ 757679 h 757679"/>
                  <a:gd name="connsiteX4-89" fmla="*/ 0 w 20096623"/>
                  <a:gd name="connsiteY4-90" fmla="*/ 0 h 757679"/>
                  <a:gd name="connsiteX0-91" fmla="*/ 0 w 20096623"/>
                  <a:gd name="connsiteY0-92" fmla="*/ 0 h 757679"/>
                  <a:gd name="connsiteX1-93" fmla="*/ 20096623 w 20096623"/>
                  <a:gd name="connsiteY1-94" fmla="*/ 32657 h 757679"/>
                  <a:gd name="connsiteX2-95" fmla="*/ 19623093 w 20096623"/>
                  <a:gd name="connsiteY2-96" fmla="*/ 757679 h 757679"/>
                  <a:gd name="connsiteX3-97" fmla="*/ 0 w 20096623"/>
                  <a:gd name="connsiteY3-98" fmla="*/ 757679 h 757679"/>
                  <a:gd name="connsiteX4-99" fmla="*/ 0 w 20096623"/>
                  <a:gd name="connsiteY4-100" fmla="*/ 0 h 757679"/>
                  <a:gd name="connsiteX0-101" fmla="*/ 0 w 20020424"/>
                  <a:gd name="connsiteY0-102" fmla="*/ 0 h 757679"/>
                  <a:gd name="connsiteX1-103" fmla="*/ 20020424 w 20020424"/>
                  <a:gd name="connsiteY1-104" fmla="*/ 49590 h 757679"/>
                  <a:gd name="connsiteX2-105" fmla="*/ 19623093 w 20020424"/>
                  <a:gd name="connsiteY2-106" fmla="*/ 757679 h 757679"/>
                  <a:gd name="connsiteX3-107" fmla="*/ 0 w 20020424"/>
                  <a:gd name="connsiteY3-108" fmla="*/ 757679 h 757679"/>
                  <a:gd name="connsiteX4-109" fmla="*/ 0 w 20020424"/>
                  <a:gd name="connsiteY4-110" fmla="*/ 0 h 757679"/>
                  <a:gd name="connsiteX0-111" fmla="*/ 0 w 20147424"/>
                  <a:gd name="connsiteY0-112" fmla="*/ 204410 h 962089"/>
                  <a:gd name="connsiteX1-113" fmla="*/ 20147424 w 20147424"/>
                  <a:gd name="connsiteY1-114" fmla="*/ 0 h 962089"/>
                  <a:gd name="connsiteX2-115" fmla="*/ 19623093 w 20147424"/>
                  <a:gd name="connsiteY2-116" fmla="*/ 962089 h 962089"/>
                  <a:gd name="connsiteX3-117" fmla="*/ 0 w 20147424"/>
                  <a:gd name="connsiteY3-118" fmla="*/ 962089 h 962089"/>
                  <a:gd name="connsiteX4-119" fmla="*/ 0 w 20147424"/>
                  <a:gd name="connsiteY4-120" fmla="*/ 204410 h 962089"/>
                  <a:gd name="connsiteX0-121" fmla="*/ 0 w 19995024"/>
                  <a:gd name="connsiteY0-122" fmla="*/ 0 h 757679"/>
                  <a:gd name="connsiteX1-123" fmla="*/ 19995024 w 19995024"/>
                  <a:gd name="connsiteY1-124" fmla="*/ 58056 h 757679"/>
                  <a:gd name="connsiteX2-125" fmla="*/ 19623093 w 19995024"/>
                  <a:gd name="connsiteY2-126" fmla="*/ 757679 h 757679"/>
                  <a:gd name="connsiteX3-127" fmla="*/ 0 w 19995024"/>
                  <a:gd name="connsiteY3-128" fmla="*/ 757679 h 757679"/>
                  <a:gd name="connsiteX4-129" fmla="*/ 0 w 19995024"/>
                  <a:gd name="connsiteY4-130" fmla="*/ 0 h 757679"/>
                  <a:gd name="connsiteX0-131" fmla="*/ 0 w 19995024"/>
                  <a:gd name="connsiteY0-132" fmla="*/ 0 h 757679"/>
                  <a:gd name="connsiteX1-133" fmla="*/ 19995024 w 19995024"/>
                  <a:gd name="connsiteY1-134" fmla="*/ 32656 h 757679"/>
                  <a:gd name="connsiteX2-135" fmla="*/ 19623093 w 19995024"/>
                  <a:gd name="connsiteY2-136" fmla="*/ 757679 h 757679"/>
                  <a:gd name="connsiteX3-137" fmla="*/ 0 w 19995024"/>
                  <a:gd name="connsiteY3-138" fmla="*/ 757679 h 757679"/>
                  <a:gd name="connsiteX4-139" fmla="*/ 0 w 19995024"/>
                  <a:gd name="connsiteY4-140" fmla="*/ 0 h 757679"/>
                  <a:gd name="connsiteX0-141" fmla="*/ 0 w 19623093"/>
                  <a:gd name="connsiteY0-142" fmla="*/ 0 h 757679"/>
                  <a:gd name="connsiteX1-143" fmla="*/ 19563224 w 19623093"/>
                  <a:gd name="connsiteY1-144" fmla="*/ 24189 h 757679"/>
                  <a:gd name="connsiteX2-145" fmla="*/ 19623093 w 19623093"/>
                  <a:gd name="connsiteY2-146" fmla="*/ 757679 h 757679"/>
                  <a:gd name="connsiteX3-147" fmla="*/ 0 w 19623093"/>
                  <a:gd name="connsiteY3-148" fmla="*/ 757679 h 757679"/>
                  <a:gd name="connsiteX4-149" fmla="*/ 0 w 19623093"/>
                  <a:gd name="connsiteY4-150" fmla="*/ 0 h 757679"/>
                  <a:gd name="connsiteX0-151" fmla="*/ 0 w 20037357"/>
                  <a:gd name="connsiteY0-152" fmla="*/ 0 h 757679"/>
                  <a:gd name="connsiteX1-153" fmla="*/ 20037357 w 20037357"/>
                  <a:gd name="connsiteY1-154" fmla="*/ 32656 h 757679"/>
                  <a:gd name="connsiteX2-155" fmla="*/ 19623093 w 20037357"/>
                  <a:gd name="connsiteY2-156" fmla="*/ 757679 h 757679"/>
                  <a:gd name="connsiteX3-157" fmla="*/ 0 w 20037357"/>
                  <a:gd name="connsiteY3-158" fmla="*/ 757679 h 757679"/>
                  <a:gd name="connsiteX4-159" fmla="*/ 0 w 20037357"/>
                  <a:gd name="connsiteY4-160" fmla="*/ 0 h 757679"/>
                  <a:gd name="connsiteX0-161" fmla="*/ 0 w 19623093"/>
                  <a:gd name="connsiteY0-162" fmla="*/ 0 h 757679"/>
                  <a:gd name="connsiteX1-163" fmla="*/ 19487023 w 19623093"/>
                  <a:gd name="connsiteY1-164" fmla="*/ 32656 h 757679"/>
                  <a:gd name="connsiteX2-165" fmla="*/ 19623093 w 19623093"/>
                  <a:gd name="connsiteY2-166" fmla="*/ 757679 h 757679"/>
                  <a:gd name="connsiteX3-167" fmla="*/ 0 w 19623093"/>
                  <a:gd name="connsiteY3-168" fmla="*/ 757679 h 757679"/>
                  <a:gd name="connsiteX4-169" fmla="*/ 0 w 19623093"/>
                  <a:gd name="connsiteY4-170" fmla="*/ 0 h 757679"/>
                  <a:gd name="connsiteX0-171" fmla="*/ 0 w 20037357"/>
                  <a:gd name="connsiteY0-172" fmla="*/ 0 h 757679"/>
                  <a:gd name="connsiteX1-173" fmla="*/ 20037357 w 20037357"/>
                  <a:gd name="connsiteY1-174" fmla="*/ 41123 h 757679"/>
                  <a:gd name="connsiteX2-175" fmla="*/ 19623093 w 20037357"/>
                  <a:gd name="connsiteY2-176" fmla="*/ 757679 h 757679"/>
                  <a:gd name="connsiteX3-177" fmla="*/ 0 w 20037357"/>
                  <a:gd name="connsiteY3-178" fmla="*/ 757679 h 757679"/>
                  <a:gd name="connsiteX4-179" fmla="*/ 0 w 20037357"/>
                  <a:gd name="connsiteY4-180" fmla="*/ 0 h 757679"/>
                  <a:gd name="connsiteX0-181" fmla="*/ 0 w 20123853"/>
                  <a:gd name="connsiteY0-182" fmla="*/ 45374 h 803053"/>
                  <a:gd name="connsiteX1-183" fmla="*/ 20123853 w 20123853"/>
                  <a:gd name="connsiteY1-184" fmla="*/ 0 h 803053"/>
                  <a:gd name="connsiteX2-185" fmla="*/ 19623093 w 20123853"/>
                  <a:gd name="connsiteY2-186" fmla="*/ 803053 h 803053"/>
                  <a:gd name="connsiteX3-187" fmla="*/ 0 w 20123853"/>
                  <a:gd name="connsiteY3-188" fmla="*/ 803053 h 803053"/>
                  <a:gd name="connsiteX4-189" fmla="*/ 0 w 20123853"/>
                  <a:gd name="connsiteY4-190" fmla="*/ 45374 h 803053"/>
                  <a:gd name="connsiteX0-191" fmla="*/ 0 w 20024998"/>
                  <a:gd name="connsiteY0-192" fmla="*/ 0 h 757679"/>
                  <a:gd name="connsiteX1-193" fmla="*/ 20024998 w 20024998"/>
                  <a:gd name="connsiteY1-194" fmla="*/ 10232 h 757679"/>
                  <a:gd name="connsiteX2-195" fmla="*/ 19623093 w 20024998"/>
                  <a:gd name="connsiteY2-196" fmla="*/ 757679 h 757679"/>
                  <a:gd name="connsiteX3-197" fmla="*/ 0 w 20024998"/>
                  <a:gd name="connsiteY3-198" fmla="*/ 757679 h 757679"/>
                  <a:gd name="connsiteX4-199" fmla="*/ 0 w 20024998"/>
                  <a:gd name="connsiteY4-200" fmla="*/ 0 h 757679"/>
                  <a:gd name="connsiteX0-201" fmla="*/ 0 w 19913788"/>
                  <a:gd name="connsiteY0-202" fmla="*/ 0 h 757679"/>
                  <a:gd name="connsiteX1-203" fmla="*/ 19913788 w 19913788"/>
                  <a:gd name="connsiteY1-204" fmla="*/ 34946 h 757679"/>
                  <a:gd name="connsiteX2-205" fmla="*/ 19623093 w 19913788"/>
                  <a:gd name="connsiteY2-206" fmla="*/ 757679 h 757679"/>
                  <a:gd name="connsiteX3-207" fmla="*/ 0 w 19913788"/>
                  <a:gd name="connsiteY3-208" fmla="*/ 757679 h 757679"/>
                  <a:gd name="connsiteX4-209" fmla="*/ 0 w 19913788"/>
                  <a:gd name="connsiteY4-210" fmla="*/ 0 h 757679"/>
                  <a:gd name="connsiteX0-211" fmla="*/ 0 w 19913788"/>
                  <a:gd name="connsiteY0-212" fmla="*/ 0 h 757679"/>
                  <a:gd name="connsiteX1-213" fmla="*/ 19913788 w 19913788"/>
                  <a:gd name="connsiteY1-214" fmla="*/ 34946 h 757679"/>
                  <a:gd name="connsiteX2-215" fmla="*/ 18730464 w 19913788"/>
                  <a:gd name="connsiteY2-216" fmla="*/ 757679 h 757679"/>
                  <a:gd name="connsiteX3-217" fmla="*/ 0 w 19913788"/>
                  <a:gd name="connsiteY3-218" fmla="*/ 757679 h 757679"/>
                  <a:gd name="connsiteX4-219" fmla="*/ 0 w 19913788"/>
                  <a:gd name="connsiteY4-220" fmla="*/ 0 h 757679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9913788" h="757679">
                    <a:moveTo>
                      <a:pt x="0" y="0"/>
                    </a:moveTo>
                    <a:lnTo>
                      <a:pt x="19913788" y="34946"/>
                    </a:lnTo>
                    <a:cubicBezTo>
                      <a:pt x="19913786" y="42578"/>
                      <a:pt x="18730465" y="733719"/>
                      <a:pt x="18730464" y="757679"/>
                    </a:cubicBezTo>
                    <a:lnTo>
                      <a:pt x="0" y="75767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A572A"/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0" tIns="0" rIns="0" bIns="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32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Medium"/>
                </a:endParaRPr>
              </a:p>
            </p:txBody>
          </p:sp>
          <p:sp>
            <p:nvSpPr>
              <p:cNvPr id="25" name="矩形 3"/>
              <p:cNvSpPr/>
              <p:nvPr/>
            </p:nvSpPr>
            <p:spPr>
              <a:xfrm>
                <a:off x="19574934" y="13010680"/>
                <a:ext cx="1659060" cy="728854"/>
              </a:xfrm>
              <a:custGeom>
                <a:avLst/>
                <a:gdLst>
                  <a:gd name="connsiteX0" fmla="*/ 0 w 1095759"/>
                  <a:gd name="connsiteY0" fmla="*/ 0 h 737683"/>
                  <a:gd name="connsiteX1" fmla="*/ 1095759 w 1095759"/>
                  <a:gd name="connsiteY1" fmla="*/ 0 h 737683"/>
                  <a:gd name="connsiteX2" fmla="*/ 1095759 w 1095759"/>
                  <a:gd name="connsiteY2" fmla="*/ 737683 h 737683"/>
                  <a:gd name="connsiteX3" fmla="*/ 0 w 1095759"/>
                  <a:gd name="connsiteY3" fmla="*/ 737683 h 737683"/>
                  <a:gd name="connsiteX4" fmla="*/ 0 w 1095759"/>
                  <a:gd name="connsiteY4" fmla="*/ 0 h 737683"/>
                  <a:gd name="connsiteX0-1" fmla="*/ 424543 w 1520302"/>
                  <a:gd name="connsiteY0-2" fmla="*/ 0 h 770340"/>
                  <a:gd name="connsiteX1-3" fmla="*/ 1520302 w 1520302"/>
                  <a:gd name="connsiteY1-4" fmla="*/ 0 h 770340"/>
                  <a:gd name="connsiteX2-5" fmla="*/ 1520302 w 1520302"/>
                  <a:gd name="connsiteY2-6" fmla="*/ 737683 h 770340"/>
                  <a:gd name="connsiteX3-7" fmla="*/ 0 w 1520302"/>
                  <a:gd name="connsiteY3-8" fmla="*/ 770340 h 770340"/>
                  <a:gd name="connsiteX4-9" fmla="*/ 424543 w 1520302"/>
                  <a:gd name="connsiteY4-10" fmla="*/ 0 h 770340"/>
                  <a:gd name="connsiteX0-11" fmla="*/ 302298 w 1398057"/>
                  <a:gd name="connsiteY0-12" fmla="*/ 0 h 737683"/>
                  <a:gd name="connsiteX1-13" fmla="*/ 1398057 w 1398057"/>
                  <a:gd name="connsiteY1-14" fmla="*/ 0 h 737683"/>
                  <a:gd name="connsiteX2-15" fmla="*/ 1398057 w 1398057"/>
                  <a:gd name="connsiteY2-16" fmla="*/ 737683 h 737683"/>
                  <a:gd name="connsiteX3-17" fmla="*/ 0 w 1398057"/>
                  <a:gd name="connsiteY3-18" fmla="*/ 595528 h 737683"/>
                  <a:gd name="connsiteX4-19" fmla="*/ 302298 w 1398057"/>
                  <a:gd name="connsiteY4-20" fmla="*/ 0 h 737683"/>
                  <a:gd name="connsiteX0-21" fmla="*/ 375645 w 1471404"/>
                  <a:gd name="connsiteY0-22" fmla="*/ 0 h 737683"/>
                  <a:gd name="connsiteX1-23" fmla="*/ 1471404 w 1471404"/>
                  <a:gd name="connsiteY1-24" fmla="*/ 0 h 737683"/>
                  <a:gd name="connsiteX2-25" fmla="*/ 1471404 w 1471404"/>
                  <a:gd name="connsiteY2-26" fmla="*/ 737683 h 737683"/>
                  <a:gd name="connsiteX3-27" fmla="*/ 0 w 1471404"/>
                  <a:gd name="connsiteY3-28" fmla="*/ 729999 h 737683"/>
                  <a:gd name="connsiteX4-29" fmla="*/ 375645 w 1471404"/>
                  <a:gd name="connsiteY4-30" fmla="*/ 0 h 737683"/>
                  <a:gd name="connsiteX0-31" fmla="*/ 277849 w 1373608"/>
                  <a:gd name="connsiteY0-32" fmla="*/ 0 h 737683"/>
                  <a:gd name="connsiteX1-33" fmla="*/ 1373608 w 1373608"/>
                  <a:gd name="connsiteY1-34" fmla="*/ 0 h 737683"/>
                  <a:gd name="connsiteX2-35" fmla="*/ 1373608 w 1373608"/>
                  <a:gd name="connsiteY2-36" fmla="*/ 737683 h 737683"/>
                  <a:gd name="connsiteX3-37" fmla="*/ 0 w 1373608"/>
                  <a:gd name="connsiteY3-38" fmla="*/ 622422 h 737683"/>
                  <a:gd name="connsiteX4-39" fmla="*/ 277849 w 1373608"/>
                  <a:gd name="connsiteY4-40" fmla="*/ 0 h 737683"/>
                  <a:gd name="connsiteX0-41" fmla="*/ 282943 w 1378702"/>
                  <a:gd name="connsiteY0-42" fmla="*/ 0 h 737683"/>
                  <a:gd name="connsiteX1-43" fmla="*/ 1378702 w 1378702"/>
                  <a:gd name="connsiteY1-44" fmla="*/ 0 h 737683"/>
                  <a:gd name="connsiteX2-45" fmla="*/ 1378702 w 1378702"/>
                  <a:gd name="connsiteY2-46" fmla="*/ 737683 h 737683"/>
                  <a:gd name="connsiteX3-47" fmla="*/ 5094 w 1378702"/>
                  <a:gd name="connsiteY3-48" fmla="*/ 622422 h 737683"/>
                  <a:gd name="connsiteX4-49" fmla="*/ 282943 w 1378702"/>
                  <a:gd name="connsiteY4-50" fmla="*/ 0 h 737683"/>
                  <a:gd name="connsiteX0-51" fmla="*/ 367254 w 1463013"/>
                  <a:gd name="connsiteY0-52" fmla="*/ 0 h 761216"/>
                  <a:gd name="connsiteX1-53" fmla="*/ 1463013 w 1463013"/>
                  <a:gd name="connsiteY1-54" fmla="*/ 0 h 761216"/>
                  <a:gd name="connsiteX2-55" fmla="*/ 1463013 w 1463013"/>
                  <a:gd name="connsiteY2-56" fmla="*/ 737683 h 761216"/>
                  <a:gd name="connsiteX3-57" fmla="*/ 3833 w 1463013"/>
                  <a:gd name="connsiteY3-58" fmla="*/ 756893 h 761216"/>
                  <a:gd name="connsiteX4-59" fmla="*/ 367254 w 1463013"/>
                  <a:gd name="connsiteY4-60" fmla="*/ 0 h 761216"/>
                  <a:gd name="connsiteX0-61" fmla="*/ 403560 w 1499319"/>
                  <a:gd name="connsiteY0-62" fmla="*/ 0 h 761216"/>
                  <a:gd name="connsiteX1-63" fmla="*/ 1499319 w 1499319"/>
                  <a:gd name="connsiteY1-64" fmla="*/ 0 h 761216"/>
                  <a:gd name="connsiteX2-65" fmla="*/ 1499319 w 1499319"/>
                  <a:gd name="connsiteY2-66" fmla="*/ 737683 h 761216"/>
                  <a:gd name="connsiteX3-67" fmla="*/ 3465 w 1499319"/>
                  <a:gd name="connsiteY3-68" fmla="*/ 756893 h 761216"/>
                  <a:gd name="connsiteX4-69" fmla="*/ 403560 w 1499319"/>
                  <a:gd name="connsiteY4-70" fmla="*/ 0 h 76121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499319" h="761216">
                    <a:moveTo>
                      <a:pt x="403560" y="0"/>
                    </a:moveTo>
                    <a:lnTo>
                      <a:pt x="1499319" y="0"/>
                    </a:lnTo>
                    <a:lnTo>
                      <a:pt x="1499319" y="737683"/>
                    </a:lnTo>
                    <a:lnTo>
                      <a:pt x="3465" y="756893"/>
                    </a:lnTo>
                    <a:cubicBezTo>
                      <a:pt x="-38390" y="818361"/>
                      <a:pt x="310944" y="207474"/>
                      <a:pt x="403560" y="0"/>
                    </a:cubicBezTo>
                    <a:close/>
                  </a:path>
                </a:pathLst>
              </a:custGeom>
              <a:solidFill>
                <a:srgbClr val="0E335F"/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0" tIns="0" rIns="0" bIns="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32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Medium"/>
                </a:endParaRPr>
              </a:p>
            </p:txBody>
          </p:sp>
          <p:sp>
            <p:nvSpPr>
              <p:cNvPr id="26" name="矩形 25"/>
              <p:cNvSpPr/>
              <p:nvPr/>
            </p:nvSpPr>
            <p:spPr>
              <a:xfrm>
                <a:off x="23518906" y="12978317"/>
                <a:ext cx="865094" cy="757679"/>
              </a:xfrm>
              <a:prstGeom prst="rect">
                <a:avLst/>
              </a:prstGeom>
              <a:solidFill>
                <a:srgbClr val="EA572A"/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0" tIns="0" rIns="0" bIns="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32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Medium"/>
                </a:endParaRPr>
              </a:p>
            </p:txBody>
          </p:sp>
        </p:grpSp>
      </p:grpSp>
      <p:sp>
        <p:nvSpPr>
          <p:cNvPr id="51" name="圆角矩形 37"/>
          <p:cNvSpPr/>
          <p:nvPr/>
        </p:nvSpPr>
        <p:spPr>
          <a:xfrm>
            <a:off x="1519692" y="2840723"/>
            <a:ext cx="10801200" cy="1547527"/>
          </a:xfrm>
          <a:prstGeom prst="roundRect">
            <a:avLst>
              <a:gd name="adj" fmla="val 5000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4000" dirty="0"/>
              <a:t>你知道自己主要在卖什么吗？</a:t>
            </a:r>
            <a:endParaRPr kumimoji="1" lang="zh-CN" altLang="en-US" sz="4000" dirty="0"/>
          </a:p>
        </p:txBody>
      </p:sp>
      <p:sp>
        <p:nvSpPr>
          <p:cNvPr id="29" name="圆角矩形 37"/>
          <p:cNvSpPr/>
          <p:nvPr/>
        </p:nvSpPr>
        <p:spPr>
          <a:xfrm>
            <a:off x="4039972" y="5296154"/>
            <a:ext cx="10801200" cy="1547527"/>
          </a:xfrm>
          <a:prstGeom prst="roundRect">
            <a:avLst>
              <a:gd name="adj" fmla="val 5000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4000" dirty="0"/>
              <a:t>你的店铺有低价引流款吗，有高频复购款？</a:t>
            </a:r>
            <a:endParaRPr kumimoji="1" lang="zh-CN" altLang="en-US" sz="4000" dirty="0"/>
          </a:p>
        </p:txBody>
      </p:sp>
      <p:sp>
        <p:nvSpPr>
          <p:cNvPr id="30" name="圆角矩形 37"/>
          <p:cNvSpPr/>
          <p:nvPr/>
        </p:nvSpPr>
        <p:spPr>
          <a:xfrm>
            <a:off x="6899282" y="7751585"/>
            <a:ext cx="10801200" cy="1547527"/>
          </a:xfrm>
          <a:prstGeom prst="roundRect">
            <a:avLst>
              <a:gd name="adj" fmla="val 5000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4000" dirty="0"/>
              <a:t>你的产品和其他同类店铺相比怎么样？</a:t>
            </a:r>
            <a:endParaRPr kumimoji="1" lang="zh-CN" altLang="en-US" sz="4000" dirty="0"/>
          </a:p>
        </p:txBody>
      </p:sp>
      <p:sp>
        <p:nvSpPr>
          <p:cNvPr id="32" name="圆角矩形 37"/>
          <p:cNvSpPr/>
          <p:nvPr/>
        </p:nvSpPr>
        <p:spPr>
          <a:xfrm>
            <a:off x="10463808" y="10207017"/>
            <a:ext cx="10801200" cy="1547527"/>
          </a:xfrm>
          <a:prstGeom prst="roundRect">
            <a:avLst>
              <a:gd name="adj" fmla="val 5000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CN" altLang="en-US" sz="4000" dirty="0"/>
              <a:t>你的产品有人喜欢吗，你想买自己的商品吗？</a:t>
            </a:r>
            <a:endParaRPr kumimoji="1" lang="zh-CN" altLang="en-US" sz="40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0"/>
            <a:ext cx="24384000" cy="2089830"/>
          </a:xfrm>
          <a:prstGeom prst="rect">
            <a:avLst/>
          </a:prstGeom>
          <a:solidFill>
            <a:srgbClr val="EA572A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89" name="Shape 49"/>
          <p:cNvSpPr txBox="1"/>
          <p:nvPr/>
        </p:nvSpPr>
        <p:spPr>
          <a:xfrm>
            <a:off x="820102" y="570129"/>
            <a:ext cx="22776413" cy="949573"/>
          </a:xfrm>
          <a:prstGeom prst="rect">
            <a:avLst/>
          </a:prstGeom>
          <a:ln w="12700">
            <a:miter lim="400000"/>
          </a:ln>
        </p:spPr>
        <p:txBody>
          <a:bodyPr lIns="44999" tIns="44999" rIns="44999" bIns="44999">
            <a:spAutoFit/>
          </a:bodyPr>
          <a:lstStyle>
            <a:lvl1pPr defTabSz="914400">
              <a:lnSpc>
                <a:spcPct val="93000"/>
              </a:lnSpc>
              <a:defRPr sz="6000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</a:lstStyle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黑体" panose="02010609060101010101" charset="-122"/>
              </a:rPr>
              <a:t>你们的店铺问题</a:t>
            </a:r>
            <a:endParaRPr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黑体" panose="02010609060101010101" charset="-122"/>
            </a:endParaRPr>
          </a:p>
        </p:txBody>
      </p:sp>
      <p:grpSp>
        <p:nvGrpSpPr>
          <p:cNvPr id="21" name="组 20"/>
          <p:cNvGrpSpPr/>
          <p:nvPr/>
        </p:nvGrpSpPr>
        <p:grpSpPr>
          <a:xfrm>
            <a:off x="0" y="12955359"/>
            <a:ext cx="24384000" cy="784175"/>
            <a:chOff x="0" y="12955359"/>
            <a:chExt cx="24384000" cy="784175"/>
          </a:xfrm>
        </p:grpSpPr>
        <p:pic>
          <p:nvPicPr>
            <p:cNvPr id="22" name="图片 21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20177" y="12955359"/>
              <a:ext cx="2254732" cy="732207"/>
            </a:xfrm>
            <a:prstGeom prst="rect">
              <a:avLst/>
            </a:prstGeom>
          </p:spPr>
        </p:pic>
        <p:grpSp>
          <p:nvGrpSpPr>
            <p:cNvPr id="23" name="组 22"/>
            <p:cNvGrpSpPr/>
            <p:nvPr/>
          </p:nvGrpSpPr>
          <p:grpSpPr>
            <a:xfrm>
              <a:off x="0" y="12978317"/>
              <a:ext cx="24384000" cy="761217"/>
              <a:chOff x="0" y="12978317"/>
              <a:chExt cx="24384000" cy="761217"/>
            </a:xfrm>
          </p:grpSpPr>
          <p:sp>
            <p:nvSpPr>
              <p:cNvPr id="24" name="矩形 2"/>
              <p:cNvSpPr/>
              <p:nvPr/>
            </p:nvSpPr>
            <p:spPr>
              <a:xfrm>
                <a:off x="0" y="12978317"/>
                <a:ext cx="20909476" cy="757679"/>
              </a:xfrm>
              <a:custGeom>
                <a:avLst/>
                <a:gdLst>
                  <a:gd name="connsiteX0" fmla="*/ 0 w 21157979"/>
                  <a:gd name="connsiteY0" fmla="*/ 0 h 757679"/>
                  <a:gd name="connsiteX1" fmla="*/ 21157979 w 21157979"/>
                  <a:gd name="connsiteY1" fmla="*/ 0 h 757679"/>
                  <a:gd name="connsiteX2" fmla="*/ 21157979 w 21157979"/>
                  <a:gd name="connsiteY2" fmla="*/ 757679 h 757679"/>
                  <a:gd name="connsiteX3" fmla="*/ 0 w 21157979"/>
                  <a:gd name="connsiteY3" fmla="*/ 757679 h 757679"/>
                  <a:gd name="connsiteX4" fmla="*/ 0 w 21157979"/>
                  <a:gd name="connsiteY4" fmla="*/ 0 h 757679"/>
                  <a:gd name="connsiteX0-1" fmla="*/ 0 w 21157979"/>
                  <a:gd name="connsiteY0-2" fmla="*/ 0 h 757679"/>
                  <a:gd name="connsiteX1-3" fmla="*/ 20586480 w 21157979"/>
                  <a:gd name="connsiteY1-4" fmla="*/ 16329 h 757679"/>
                  <a:gd name="connsiteX2-5" fmla="*/ 21157979 w 21157979"/>
                  <a:gd name="connsiteY2-6" fmla="*/ 757679 h 757679"/>
                  <a:gd name="connsiteX3-7" fmla="*/ 0 w 21157979"/>
                  <a:gd name="connsiteY3-8" fmla="*/ 757679 h 757679"/>
                  <a:gd name="connsiteX4-9" fmla="*/ 0 w 21157979"/>
                  <a:gd name="connsiteY4-10" fmla="*/ 0 h 757679"/>
                  <a:gd name="connsiteX0-11" fmla="*/ 0 w 21157979"/>
                  <a:gd name="connsiteY0-12" fmla="*/ 0 h 757679"/>
                  <a:gd name="connsiteX1-13" fmla="*/ 21108995 w 21157979"/>
                  <a:gd name="connsiteY1-14" fmla="*/ 16329 h 757679"/>
                  <a:gd name="connsiteX2-15" fmla="*/ 21157979 w 21157979"/>
                  <a:gd name="connsiteY2-16" fmla="*/ 757679 h 757679"/>
                  <a:gd name="connsiteX3-17" fmla="*/ 0 w 21157979"/>
                  <a:gd name="connsiteY3-18" fmla="*/ 757679 h 757679"/>
                  <a:gd name="connsiteX4-19" fmla="*/ 0 w 21157979"/>
                  <a:gd name="connsiteY4-20" fmla="*/ 0 h 757679"/>
                  <a:gd name="connsiteX0-21" fmla="*/ 0 w 21108995"/>
                  <a:gd name="connsiteY0-22" fmla="*/ 0 h 757679"/>
                  <a:gd name="connsiteX1-23" fmla="*/ 21108995 w 21108995"/>
                  <a:gd name="connsiteY1-24" fmla="*/ 16329 h 757679"/>
                  <a:gd name="connsiteX2-25" fmla="*/ 19933337 w 21108995"/>
                  <a:gd name="connsiteY2-26" fmla="*/ 757679 h 757679"/>
                  <a:gd name="connsiteX3-27" fmla="*/ 0 w 21108995"/>
                  <a:gd name="connsiteY3-28" fmla="*/ 757679 h 757679"/>
                  <a:gd name="connsiteX4-29" fmla="*/ 0 w 21108995"/>
                  <a:gd name="connsiteY4-30" fmla="*/ 0 h 757679"/>
                  <a:gd name="connsiteX0-31" fmla="*/ 0 w 19965996"/>
                  <a:gd name="connsiteY0-32" fmla="*/ 0 h 757679"/>
                  <a:gd name="connsiteX1-33" fmla="*/ 19965996 w 19965996"/>
                  <a:gd name="connsiteY1-34" fmla="*/ 0 h 757679"/>
                  <a:gd name="connsiteX2-35" fmla="*/ 19933337 w 19965996"/>
                  <a:gd name="connsiteY2-36" fmla="*/ 757679 h 757679"/>
                  <a:gd name="connsiteX3-37" fmla="*/ 0 w 19965996"/>
                  <a:gd name="connsiteY3-38" fmla="*/ 757679 h 757679"/>
                  <a:gd name="connsiteX4-39" fmla="*/ 0 w 19965996"/>
                  <a:gd name="connsiteY4-40" fmla="*/ 0 h 757679"/>
                  <a:gd name="connsiteX0-41" fmla="*/ 0 w 19933337"/>
                  <a:gd name="connsiteY0-42" fmla="*/ 0 h 757679"/>
                  <a:gd name="connsiteX1-43" fmla="*/ 19018938 w 19933337"/>
                  <a:gd name="connsiteY1-44" fmla="*/ 0 h 757679"/>
                  <a:gd name="connsiteX2-45" fmla="*/ 19933337 w 19933337"/>
                  <a:gd name="connsiteY2-46" fmla="*/ 757679 h 757679"/>
                  <a:gd name="connsiteX3-47" fmla="*/ 0 w 19933337"/>
                  <a:gd name="connsiteY3-48" fmla="*/ 757679 h 757679"/>
                  <a:gd name="connsiteX4-49" fmla="*/ 0 w 19933337"/>
                  <a:gd name="connsiteY4-50" fmla="*/ 0 h 757679"/>
                  <a:gd name="connsiteX0-51" fmla="*/ 0 w 19018938"/>
                  <a:gd name="connsiteY0-52" fmla="*/ 0 h 757679"/>
                  <a:gd name="connsiteX1-53" fmla="*/ 19018938 w 19018938"/>
                  <a:gd name="connsiteY1-54" fmla="*/ 0 h 757679"/>
                  <a:gd name="connsiteX2-55" fmla="*/ 19018936 w 19018938"/>
                  <a:gd name="connsiteY2-56" fmla="*/ 757679 h 757679"/>
                  <a:gd name="connsiteX3-57" fmla="*/ 0 w 19018938"/>
                  <a:gd name="connsiteY3-58" fmla="*/ 757679 h 757679"/>
                  <a:gd name="connsiteX4-59" fmla="*/ 0 w 19018938"/>
                  <a:gd name="connsiteY4-60" fmla="*/ 0 h 757679"/>
                  <a:gd name="connsiteX0-61" fmla="*/ 0 w 19018938"/>
                  <a:gd name="connsiteY0-62" fmla="*/ 0 h 757679"/>
                  <a:gd name="connsiteX1-63" fmla="*/ 19018938 w 19018938"/>
                  <a:gd name="connsiteY1-64" fmla="*/ 0 h 757679"/>
                  <a:gd name="connsiteX2-65" fmla="*/ 19018936 w 19018938"/>
                  <a:gd name="connsiteY2-66" fmla="*/ 757679 h 757679"/>
                  <a:gd name="connsiteX3-67" fmla="*/ 0 w 19018938"/>
                  <a:gd name="connsiteY3-68" fmla="*/ 757679 h 757679"/>
                  <a:gd name="connsiteX4-69" fmla="*/ 0 w 19018938"/>
                  <a:gd name="connsiteY4-70" fmla="*/ 0 h 757679"/>
                  <a:gd name="connsiteX0-71" fmla="*/ 0 w 20096623"/>
                  <a:gd name="connsiteY0-72" fmla="*/ 0 h 757679"/>
                  <a:gd name="connsiteX1-73" fmla="*/ 20096623 w 20096623"/>
                  <a:gd name="connsiteY1-74" fmla="*/ 32657 h 757679"/>
                  <a:gd name="connsiteX2-75" fmla="*/ 19018936 w 20096623"/>
                  <a:gd name="connsiteY2-76" fmla="*/ 757679 h 757679"/>
                  <a:gd name="connsiteX3-77" fmla="*/ 0 w 20096623"/>
                  <a:gd name="connsiteY3-78" fmla="*/ 757679 h 757679"/>
                  <a:gd name="connsiteX4-79" fmla="*/ 0 w 20096623"/>
                  <a:gd name="connsiteY4-80" fmla="*/ 0 h 757679"/>
                  <a:gd name="connsiteX0-81" fmla="*/ 0 w 20096623"/>
                  <a:gd name="connsiteY0-82" fmla="*/ 0 h 757679"/>
                  <a:gd name="connsiteX1-83" fmla="*/ 20096623 w 20096623"/>
                  <a:gd name="connsiteY1-84" fmla="*/ 32657 h 757679"/>
                  <a:gd name="connsiteX2-85" fmla="*/ 19623093 w 20096623"/>
                  <a:gd name="connsiteY2-86" fmla="*/ 757679 h 757679"/>
                  <a:gd name="connsiteX3-87" fmla="*/ 0 w 20096623"/>
                  <a:gd name="connsiteY3-88" fmla="*/ 757679 h 757679"/>
                  <a:gd name="connsiteX4-89" fmla="*/ 0 w 20096623"/>
                  <a:gd name="connsiteY4-90" fmla="*/ 0 h 757679"/>
                  <a:gd name="connsiteX0-91" fmla="*/ 0 w 20096623"/>
                  <a:gd name="connsiteY0-92" fmla="*/ 0 h 757679"/>
                  <a:gd name="connsiteX1-93" fmla="*/ 20096623 w 20096623"/>
                  <a:gd name="connsiteY1-94" fmla="*/ 32657 h 757679"/>
                  <a:gd name="connsiteX2-95" fmla="*/ 19623093 w 20096623"/>
                  <a:gd name="connsiteY2-96" fmla="*/ 757679 h 757679"/>
                  <a:gd name="connsiteX3-97" fmla="*/ 0 w 20096623"/>
                  <a:gd name="connsiteY3-98" fmla="*/ 757679 h 757679"/>
                  <a:gd name="connsiteX4-99" fmla="*/ 0 w 20096623"/>
                  <a:gd name="connsiteY4-100" fmla="*/ 0 h 757679"/>
                  <a:gd name="connsiteX0-101" fmla="*/ 0 w 20020424"/>
                  <a:gd name="connsiteY0-102" fmla="*/ 0 h 757679"/>
                  <a:gd name="connsiteX1-103" fmla="*/ 20020424 w 20020424"/>
                  <a:gd name="connsiteY1-104" fmla="*/ 49590 h 757679"/>
                  <a:gd name="connsiteX2-105" fmla="*/ 19623093 w 20020424"/>
                  <a:gd name="connsiteY2-106" fmla="*/ 757679 h 757679"/>
                  <a:gd name="connsiteX3-107" fmla="*/ 0 w 20020424"/>
                  <a:gd name="connsiteY3-108" fmla="*/ 757679 h 757679"/>
                  <a:gd name="connsiteX4-109" fmla="*/ 0 w 20020424"/>
                  <a:gd name="connsiteY4-110" fmla="*/ 0 h 757679"/>
                  <a:gd name="connsiteX0-111" fmla="*/ 0 w 20147424"/>
                  <a:gd name="connsiteY0-112" fmla="*/ 204410 h 962089"/>
                  <a:gd name="connsiteX1-113" fmla="*/ 20147424 w 20147424"/>
                  <a:gd name="connsiteY1-114" fmla="*/ 0 h 962089"/>
                  <a:gd name="connsiteX2-115" fmla="*/ 19623093 w 20147424"/>
                  <a:gd name="connsiteY2-116" fmla="*/ 962089 h 962089"/>
                  <a:gd name="connsiteX3-117" fmla="*/ 0 w 20147424"/>
                  <a:gd name="connsiteY3-118" fmla="*/ 962089 h 962089"/>
                  <a:gd name="connsiteX4-119" fmla="*/ 0 w 20147424"/>
                  <a:gd name="connsiteY4-120" fmla="*/ 204410 h 962089"/>
                  <a:gd name="connsiteX0-121" fmla="*/ 0 w 19995024"/>
                  <a:gd name="connsiteY0-122" fmla="*/ 0 h 757679"/>
                  <a:gd name="connsiteX1-123" fmla="*/ 19995024 w 19995024"/>
                  <a:gd name="connsiteY1-124" fmla="*/ 58056 h 757679"/>
                  <a:gd name="connsiteX2-125" fmla="*/ 19623093 w 19995024"/>
                  <a:gd name="connsiteY2-126" fmla="*/ 757679 h 757679"/>
                  <a:gd name="connsiteX3-127" fmla="*/ 0 w 19995024"/>
                  <a:gd name="connsiteY3-128" fmla="*/ 757679 h 757679"/>
                  <a:gd name="connsiteX4-129" fmla="*/ 0 w 19995024"/>
                  <a:gd name="connsiteY4-130" fmla="*/ 0 h 757679"/>
                  <a:gd name="connsiteX0-131" fmla="*/ 0 w 19995024"/>
                  <a:gd name="connsiteY0-132" fmla="*/ 0 h 757679"/>
                  <a:gd name="connsiteX1-133" fmla="*/ 19995024 w 19995024"/>
                  <a:gd name="connsiteY1-134" fmla="*/ 32656 h 757679"/>
                  <a:gd name="connsiteX2-135" fmla="*/ 19623093 w 19995024"/>
                  <a:gd name="connsiteY2-136" fmla="*/ 757679 h 757679"/>
                  <a:gd name="connsiteX3-137" fmla="*/ 0 w 19995024"/>
                  <a:gd name="connsiteY3-138" fmla="*/ 757679 h 757679"/>
                  <a:gd name="connsiteX4-139" fmla="*/ 0 w 19995024"/>
                  <a:gd name="connsiteY4-140" fmla="*/ 0 h 757679"/>
                  <a:gd name="connsiteX0-141" fmla="*/ 0 w 19623093"/>
                  <a:gd name="connsiteY0-142" fmla="*/ 0 h 757679"/>
                  <a:gd name="connsiteX1-143" fmla="*/ 19563224 w 19623093"/>
                  <a:gd name="connsiteY1-144" fmla="*/ 24189 h 757679"/>
                  <a:gd name="connsiteX2-145" fmla="*/ 19623093 w 19623093"/>
                  <a:gd name="connsiteY2-146" fmla="*/ 757679 h 757679"/>
                  <a:gd name="connsiteX3-147" fmla="*/ 0 w 19623093"/>
                  <a:gd name="connsiteY3-148" fmla="*/ 757679 h 757679"/>
                  <a:gd name="connsiteX4-149" fmla="*/ 0 w 19623093"/>
                  <a:gd name="connsiteY4-150" fmla="*/ 0 h 757679"/>
                  <a:gd name="connsiteX0-151" fmla="*/ 0 w 20037357"/>
                  <a:gd name="connsiteY0-152" fmla="*/ 0 h 757679"/>
                  <a:gd name="connsiteX1-153" fmla="*/ 20037357 w 20037357"/>
                  <a:gd name="connsiteY1-154" fmla="*/ 32656 h 757679"/>
                  <a:gd name="connsiteX2-155" fmla="*/ 19623093 w 20037357"/>
                  <a:gd name="connsiteY2-156" fmla="*/ 757679 h 757679"/>
                  <a:gd name="connsiteX3-157" fmla="*/ 0 w 20037357"/>
                  <a:gd name="connsiteY3-158" fmla="*/ 757679 h 757679"/>
                  <a:gd name="connsiteX4-159" fmla="*/ 0 w 20037357"/>
                  <a:gd name="connsiteY4-160" fmla="*/ 0 h 757679"/>
                  <a:gd name="connsiteX0-161" fmla="*/ 0 w 19623093"/>
                  <a:gd name="connsiteY0-162" fmla="*/ 0 h 757679"/>
                  <a:gd name="connsiteX1-163" fmla="*/ 19487023 w 19623093"/>
                  <a:gd name="connsiteY1-164" fmla="*/ 32656 h 757679"/>
                  <a:gd name="connsiteX2-165" fmla="*/ 19623093 w 19623093"/>
                  <a:gd name="connsiteY2-166" fmla="*/ 757679 h 757679"/>
                  <a:gd name="connsiteX3-167" fmla="*/ 0 w 19623093"/>
                  <a:gd name="connsiteY3-168" fmla="*/ 757679 h 757679"/>
                  <a:gd name="connsiteX4-169" fmla="*/ 0 w 19623093"/>
                  <a:gd name="connsiteY4-170" fmla="*/ 0 h 757679"/>
                  <a:gd name="connsiteX0-171" fmla="*/ 0 w 20037357"/>
                  <a:gd name="connsiteY0-172" fmla="*/ 0 h 757679"/>
                  <a:gd name="connsiteX1-173" fmla="*/ 20037357 w 20037357"/>
                  <a:gd name="connsiteY1-174" fmla="*/ 41123 h 757679"/>
                  <a:gd name="connsiteX2-175" fmla="*/ 19623093 w 20037357"/>
                  <a:gd name="connsiteY2-176" fmla="*/ 757679 h 757679"/>
                  <a:gd name="connsiteX3-177" fmla="*/ 0 w 20037357"/>
                  <a:gd name="connsiteY3-178" fmla="*/ 757679 h 757679"/>
                  <a:gd name="connsiteX4-179" fmla="*/ 0 w 20037357"/>
                  <a:gd name="connsiteY4-180" fmla="*/ 0 h 757679"/>
                  <a:gd name="connsiteX0-181" fmla="*/ 0 w 20123853"/>
                  <a:gd name="connsiteY0-182" fmla="*/ 45374 h 803053"/>
                  <a:gd name="connsiteX1-183" fmla="*/ 20123853 w 20123853"/>
                  <a:gd name="connsiteY1-184" fmla="*/ 0 h 803053"/>
                  <a:gd name="connsiteX2-185" fmla="*/ 19623093 w 20123853"/>
                  <a:gd name="connsiteY2-186" fmla="*/ 803053 h 803053"/>
                  <a:gd name="connsiteX3-187" fmla="*/ 0 w 20123853"/>
                  <a:gd name="connsiteY3-188" fmla="*/ 803053 h 803053"/>
                  <a:gd name="connsiteX4-189" fmla="*/ 0 w 20123853"/>
                  <a:gd name="connsiteY4-190" fmla="*/ 45374 h 803053"/>
                  <a:gd name="connsiteX0-191" fmla="*/ 0 w 20024998"/>
                  <a:gd name="connsiteY0-192" fmla="*/ 0 h 757679"/>
                  <a:gd name="connsiteX1-193" fmla="*/ 20024998 w 20024998"/>
                  <a:gd name="connsiteY1-194" fmla="*/ 10232 h 757679"/>
                  <a:gd name="connsiteX2-195" fmla="*/ 19623093 w 20024998"/>
                  <a:gd name="connsiteY2-196" fmla="*/ 757679 h 757679"/>
                  <a:gd name="connsiteX3-197" fmla="*/ 0 w 20024998"/>
                  <a:gd name="connsiteY3-198" fmla="*/ 757679 h 757679"/>
                  <a:gd name="connsiteX4-199" fmla="*/ 0 w 20024998"/>
                  <a:gd name="connsiteY4-200" fmla="*/ 0 h 757679"/>
                  <a:gd name="connsiteX0-201" fmla="*/ 0 w 19913788"/>
                  <a:gd name="connsiteY0-202" fmla="*/ 0 h 757679"/>
                  <a:gd name="connsiteX1-203" fmla="*/ 19913788 w 19913788"/>
                  <a:gd name="connsiteY1-204" fmla="*/ 34946 h 757679"/>
                  <a:gd name="connsiteX2-205" fmla="*/ 19623093 w 19913788"/>
                  <a:gd name="connsiteY2-206" fmla="*/ 757679 h 757679"/>
                  <a:gd name="connsiteX3-207" fmla="*/ 0 w 19913788"/>
                  <a:gd name="connsiteY3-208" fmla="*/ 757679 h 757679"/>
                  <a:gd name="connsiteX4-209" fmla="*/ 0 w 19913788"/>
                  <a:gd name="connsiteY4-210" fmla="*/ 0 h 757679"/>
                  <a:gd name="connsiteX0-211" fmla="*/ 0 w 19913788"/>
                  <a:gd name="connsiteY0-212" fmla="*/ 0 h 757679"/>
                  <a:gd name="connsiteX1-213" fmla="*/ 19913788 w 19913788"/>
                  <a:gd name="connsiteY1-214" fmla="*/ 34946 h 757679"/>
                  <a:gd name="connsiteX2-215" fmla="*/ 18730464 w 19913788"/>
                  <a:gd name="connsiteY2-216" fmla="*/ 757679 h 757679"/>
                  <a:gd name="connsiteX3-217" fmla="*/ 0 w 19913788"/>
                  <a:gd name="connsiteY3-218" fmla="*/ 757679 h 757679"/>
                  <a:gd name="connsiteX4-219" fmla="*/ 0 w 19913788"/>
                  <a:gd name="connsiteY4-220" fmla="*/ 0 h 757679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9913788" h="757679">
                    <a:moveTo>
                      <a:pt x="0" y="0"/>
                    </a:moveTo>
                    <a:lnTo>
                      <a:pt x="19913788" y="34946"/>
                    </a:lnTo>
                    <a:cubicBezTo>
                      <a:pt x="19913786" y="42578"/>
                      <a:pt x="18730465" y="733719"/>
                      <a:pt x="18730464" y="757679"/>
                    </a:cubicBezTo>
                    <a:lnTo>
                      <a:pt x="0" y="75767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A572A"/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0" tIns="0" rIns="0" bIns="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32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Medium"/>
                </a:endParaRPr>
              </a:p>
            </p:txBody>
          </p:sp>
          <p:sp>
            <p:nvSpPr>
              <p:cNvPr id="25" name="矩形 3"/>
              <p:cNvSpPr/>
              <p:nvPr/>
            </p:nvSpPr>
            <p:spPr>
              <a:xfrm>
                <a:off x="19574934" y="13010680"/>
                <a:ext cx="1659060" cy="728854"/>
              </a:xfrm>
              <a:custGeom>
                <a:avLst/>
                <a:gdLst>
                  <a:gd name="connsiteX0" fmla="*/ 0 w 1095759"/>
                  <a:gd name="connsiteY0" fmla="*/ 0 h 737683"/>
                  <a:gd name="connsiteX1" fmla="*/ 1095759 w 1095759"/>
                  <a:gd name="connsiteY1" fmla="*/ 0 h 737683"/>
                  <a:gd name="connsiteX2" fmla="*/ 1095759 w 1095759"/>
                  <a:gd name="connsiteY2" fmla="*/ 737683 h 737683"/>
                  <a:gd name="connsiteX3" fmla="*/ 0 w 1095759"/>
                  <a:gd name="connsiteY3" fmla="*/ 737683 h 737683"/>
                  <a:gd name="connsiteX4" fmla="*/ 0 w 1095759"/>
                  <a:gd name="connsiteY4" fmla="*/ 0 h 737683"/>
                  <a:gd name="connsiteX0-1" fmla="*/ 424543 w 1520302"/>
                  <a:gd name="connsiteY0-2" fmla="*/ 0 h 770340"/>
                  <a:gd name="connsiteX1-3" fmla="*/ 1520302 w 1520302"/>
                  <a:gd name="connsiteY1-4" fmla="*/ 0 h 770340"/>
                  <a:gd name="connsiteX2-5" fmla="*/ 1520302 w 1520302"/>
                  <a:gd name="connsiteY2-6" fmla="*/ 737683 h 770340"/>
                  <a:gd name="connsiteX3-7" fmla="*/ 0 w 1520302"/>
                  <a:gd name="connsiteY3-8" fmla="*/ 770340 h 770340"/>
                  <a:gd name="connsiteX4-9" fmla="*/ 424543 w 1520302"/>
                  <a:gd name="connsiteY4-10" fmla="*/ 0 h 770340"/>
                  <a:gd name="connsiteX0-11" fmla="*/ 302298 w 1398057"/>
                  <a:gd name="connsiteY0-12" fmla="*/ 0 h 737683"/>
                  <a:gd name="connsiteX1-13" fmla="*/ 1398057 w 1398057"/>
                  <a:gd name="connsiteY1-14" fmla="*/ 0 h 737683"/>
                  <a:gd name="connsiteX2-15" fmla="*/ 1398057 w 1398057"/>
                  <a:gd name="connsiteY2-16" fmla="*/ 737683 h 737683"/>
                  <a:gd name="connsiteX3-17" fmla="*/ 0 w 1398057"/>
                  <a:gd name="connsiteY3-18" fmla="*/ 595528 h 737683"/>
                  <a:gd name="connsiteX4-19" fmla="*/ 302298 w 1398057"/>
                  <a:gd name="connsiteY4-20" fmla="*/ 0 h 737683"/>
                  <a:gd name="connsiteX0-21" fmla="*/ 375645 w 1471404"/>
                  <a:gd name="connsiteY0-22" fmla="*/ 0 h 737683"/>
                  <a:gd name="connsiteX1-23" fmla="*/ 1471404 w 1471404"/>
                  <a:gd name="connsiteY1-24" fmla="*/ 0 h 737683"/>
                  <a:gd name="connsiteX2-25" fmla="*/ 1471404 w 1471404"/>
                  <a:gd name="connsiteY2-26" fmla="*/ 737683 h 737683"/>
                  <a:gd name="connsiteX3-27" fmla="*/ 0 w 1471404"/>
                  <a:gd name="connsiteY3-28" fmla="*/ 729999 h 737683"/>
                  <a:gd name="connsiteX4-29" fmla="*/ 375645 w 1471404"/>
                  <a:gd name="connsiteY4-30" fmla="*/ 0 h 737683"/>
                  <a:gd name="connsiteX0-31" fmla="*/ 277849 w 1373608"/>
                  <a:gd name="connsiteY0-32" fmla="*/ 0 h 737683"/>
                  <a:gd name="connsiteX1-33" fmla="*/ 1373608 w 1373608"/>
                  <a:gd name="connsiteY1-34" fmla="*/ 0 h 737683"/>
                  <a:gd name="connsiteX2-35" fmla="*/ 1373608 w 1373608"/>
                  <a:gd name="connsiteY2-36" fmla="*/ 737683 h 737683"/>
                  <a:gd name="connsiteX3-37" fmla="*/ 0 w 1373608"/>
                  <a:gd name="connsiteY3-38" fmla="*/ 622422 h 737683"/>
                  <a:gd name="connsiteX4-39" fmla="*/ 277849 w 1373608"/>
                  <a:gd name="connsiteY4-40" fmla="*/ 0 h 737683"/>
                  <a:gd name="connsiteX0-41" fmla="*/ 282943 w 1378702"/>
                  <a:gd name="connsiteY0-42" fmla="*/ 0 h 737683"/>
                  <a:gd name="connsiteX1-43" fmla="*/ 1378702 w 1378702"/>
                  <a:gd name="connsiteY1-44" fmla="*/ 0 h 737683"/>
                  <a:gd name="connsiteX2-45" fmla="*/ 1378702 w 1378702"/>
                  <a:gd name="connsiteY2-46" fmla="*/ 737683 h 737683"/>
                  <a:gd name="connsiteX3-47" fmla="*/ 5094 w 1378702"/>
                  <a:gd name="connsiteY3-48" fmla="*/ 622422 h 737683"/>
                  <a:gd name="connsiteX4-49" fmla="*/ 282943 w 1378702"/>
                  <a:gd name="connsiteY4-50" fmla="*/ 0 h 737683"/>
                  <a:gd name="connsiteX0-51" fmla="*/ 367254 w 1463013"/>
                  <a:gd name="connsiteY0-52" fmla="*/ 0 h 761216"/>
                  <a:gd name="connsiteX1-53" fmla="*/ 1463013 w 1463013"/>
                  <a:gd name="connsiteY1-54" fmla="*/ 0 h 761216"/>
                  <a:gd name="connsiteX2-55" fmla="*/ 1463013 w 1463013"/>
                  <a:gd name="connsiteY2-56" fmla="*/ 737683 h 761216"/>
                  <a:gd name="connsiteX3-57" fmla="*/ 3833 w 1463013"/>
                  <a:gd name="connsiteY3-58" fmla="*/ 756893 h 761216"/>
                  <a:gd name="connsiteX4-59" fmla="*/ 367254 w 1463013"/>
                  <a:gd name="connsiteY4-60" fmla="*/ 0 h 761216"/>
                  <a:gd name="connsiteX0-61" fmla="*/ 403560 w 1499319"/>
                  <a:gd name="connsiteY0-62" fmla="*/ 0 h 761216"/>
                  <a:gd name="connsiteX1-63" fmla="*/ 1499319 w 1499319"/>
                  <a:gd name="connsiteY1-64" fmla="*/ 0 h 761216"/>
                  <a:gd name="connsiteX2-65" fmla="*/ 1499319 w 1499319"/>
                  <a:gd name="connsiteY2-66" fmla="*/ 737683 h 761216"/>
                  <a:gd name="connsiteX3-67" fmla="*/ 3465 w 1499319"/>
                  <a:gd name="connsiteY3-68" fmla="*/ 756893 h 761216"/>
                  <a:gd name="connsiteX4-69" fmla="*/ 403560 w 1499319"/>
                  <a:gd name="connsiteY4-70" fmla="*/ 0 h 76121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499319" h="761216">
                    <a:moveTo>
                      <a:pt x="403560" y="0"/>
                    </a:moveTo>
                    <a:lnTo>
                      <a:pt x="1499319" y="0"/>
                    </a:lnTo>
                    <a:lnTo>
                      <a:pt x="1499319" y="737683"/>
                    </a:lnTo>
                    <a:lnTo>
                      <a:pt x="3465" y="756893"/>
                    </a:lnTo>
                    <a:cubicBezTo>
                      <a:pt x="-38390" y="818361"/>
                      <a:pt x="310944" y="207474"/>
                      <a:pt x="403560" y="0"/>
                    </a:cubicBezTo>
                    <a:close/>
                  </a:path>
                </a:pathLst>
              </a:custGeom>
              <a:solidFill>
                <a:srgbClr val="0E335F"/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0" tIns="0" rIns="0" bIns="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32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Medium"/>
                </a:endParaRPr>
              </a:p>
            </p:txBody>
          </p:sp>
          <p:sp>
            <p:nvSpPr>
              <p:cNvPr id="26" name="矩形 25"/>
              <p:cNvSpPr/>
              <p:nvPr/>
            </p:nvSpPr>
            <p:spPr>
              <a:xfrm>
                <a:off x="23518906" y="12978317"/>
                <a:ext cx="865094" cy="757679"/>
              </a:xfrm>
              <a:prstGeom prst="rect">
                <a:avLst/>
              </a:prstGeom>
              <a:solidFill>
                <a:srgbClr val="EA572A"/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0" tIns="0" rIns="0" bIns="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32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Medium"/>
                </a:endParaRPr>
              </a:p>
            </p:txBody>
          </p:sp>
        </p:grpSp>
      </p:grpSp>
      <p:sp>
        <p:nvSpPr>
          <p:cNvPr id="51" name="圆角矩形 37"/>
          <p:cNvSpPr/>
          <p:nvPr/>
        </p:nvSpPr>
        <p:spPr>
          <a:xfrm>
            <a:off x="1174776" y="3372753"/>
            <a:ext cx="10801200" cy="1547527"/>
          </a:xfrm>
          <a:prstGeom prst="roundRect">
            <a:avLst>
              <a:gd name="adj" fmla="val 5000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4000" dirty="0"/>
              <a:t>店铺品类结构太过混杂、太过单一</a:t>
            </a:r>
            <a:endParaRPr kumimoji="1" lang="zh-CN" altLang="en-US" sz="4000" dirty="0"/>
          </a:p>
        </p:txBody>
      </p:sp>
      <p:sp>
        <p:nvSpPr>
          <p:cNvPr id="29" name="圆角矩形 37"/>
          <p:cNvSpPr/>
          <p:nvPr/>
        </p:nvSpPr>
        <p:spPr>
          <a:xfrm>
            <a:off x="1174776" y="7218040"/>
            <a:ext cx="10801200" cy="1547527"/>
          </a:xfrm>
          <a:prstGeom prst="roundRect">
            <a:avLst>
              <a:gd name="adj" fmla="val 5000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4000" dirty="0"/>
              <a:t>没有抓住店铺运营要点</a:t>
            </a:r>
            <a:endParaRPr kumimoji="1" lang="zh-CN" altLang="en-US" sz="4000" dirty="0"/>
          </a:p>
        </p:txBody>
      </p:sp>
      <p:sp>
        <p:nvSpPr>
          <p:cNvPr id="30" name="圆角矩形 37"/>
          <p:cNvSpPr/>
          <p:nvPr/>
        </p:nvSpPr>
        <p:spPr>
          <a:xfrm>
            <a:off x="1174776" y="9171058"/>
            <a:ext cx="10801200" cy="1547527"/>
          </a:xfrm>
          <a:prstGeom prst="roundRect">
            <a:avLst>
              <a:gd name="adj" fmla="val 5000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4000" dirty="0"/>
              <a:t>主图问题</a:t>
            </a:r>
            <a:endParaRPr kumimoji="1" lang="zh-CN" altLang="en-US" sz="4000" dirty="0"/>
          </a:p>
        </p:txBody>
      </p:sp>
      <p:sp>
        <p:nvSpPr>
          <p:cNvPr id="15" name="圆角矩形 37"/>
          <p:cNvSpPr/>
          <p:nvPr/>
        </p:nvSpPr>
        <p:spPr>
          <a:xfrm>
            <a:off x="1174776" y="5265022"/>
            <a:ext cx="10801200" cy="1547527"/>
          </a:xfrm>
          <a:prstGeom prst="roundRect">
            <a:avLst>
              <a:gd name="adj" fmla="val 5000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4000" dirty="0"/>
              <a:t>店铺没有产品结构、没有价格结构</a:t>
            </a:r>
            <a:endParaRPr kumimoji="1" lang="zh-CN" altLang="en-US" sz="4000" dirty="0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06110" y="2274417"/>
            <a:ext cx="8858101" cy="3010034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50452" y="5469038"/>
            <a:ext cx="8815102" cy="3182037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22456" y="8792711"/>
            <a:ext cx="3744416" cy="404396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 cstate="email"/>
          <a:srcRect/>
          <a:stretch>
            <a:fillRect/>
          </a:stretch>
        </p:blipFill>
        <p:spPr>
          <a:xfrm>
            <a:off x="0" y="0"/>
            <a:ext cx="24384000" cy="13716001"/>
          </a:xfrm>
          <a:prstGeom prst="rect">
            <a:avLst/>
          </a:prstGeom>
        </p:spPr>
      </p:pic>
      <p:sp>
        <p:nvSpPr>
          <p:cNvPr id="5" name="矩形 12"/>
          <p:cNvSpPr>
            <a:spLocks noChangeArrowheads="1"/>
          </p:cNvSpPr>
          <p:nvPr/>
        </p:nvSpPr>
        <p:spPr bwMode="auto">
          <a:xfrm>
            <a:off x="-1" y="5318326"/>
            <a:ext cx="24384000" cy="3609950"/>
          </a:xfrm>
          <a:prstGeom prst="rect">
            <a:avLst/>
          </a:prstGeom>
          <a:solidFill>
            <a:srgbClr val="FF5721">
              <a:alpha val="89018"/>
            </a:srgbClr>
          </a:solidFill>
          <a:ln>
            <a:noFill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grpSp>
        <p:nvGrpSpPr>
          <p:cNvPr id="6" name="组合 17"/>
          <p:cNvGrpSpPr/>
          <p:nvPr/>
        </p:nvGrpSpPr>
        <p:grpSpPr bwMode="auto">
          <a:xfrm>
            <a:off x="476250" y="4591050"/>
            <a:ext cx="3781426" cy="3771449"/>
            <a:chOff x="0" y="0"/>
            <a:chExt cx="1890713" cy="1890713"/>
          </a:xfrm>
        </p:grpSpPr>
        <p:sp>
          <p:nvSpPr>
            <p:cNvPr id="7" name="椭圆 15"/>
            <p:cNvSpPr>
              <a:spLocks noChangeArrowheads="1"/>
            </p:cNvSpPr>
            <p:nvPr/>
          </p:nvSpPr>
          <p:spPr bwMode="auto">
            <a:xfrm>
              <a:off x="0" y="0"/>
              <a:ext cx="1890713" cy="1890713"/>
            </a:xfrm>
            <a:prstGeom prst="ellipse">
              <a:avLst/>
            </a:prstGeom>
            <a:solidFill>
              <a:schemeClr val="bg1">
                <a:alpha val="89018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2F6583"/>
                  </a:solidFill>
                  <a:bevel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8" name="文本框 16"/>
            <p:cNvSpPr>
              <a:spLocks noChangeArrowheads="1"/>
            </p:cNvSpPr>
            <p:nvPr/>
          </p:nvSpPr>
          <p:spPr bwMode="auto">
            <a:xfrm>
              <a:off x="109538" y="283637"/>
              <a:ext cx="1671637" cy="13269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16600" dirty="0">
                  <a:solidFill>
                    <a:srgbClr val="F66034"/>
                  </a:solidFill>
                  <a:sym typeface="Arial" panose="020B0604020202020204" pitchFamily="34" charset="0"/>
                </a:rPr>
                <a:t>01</a:t>
              </a:r>
              <a:endParaRPr lang="en-US" altLang="zh-CN" sz="16600" dirty="0">
                <a:solidFill>
                  <a:srgbClr val="F66034"/>
                </a:solidFill>
                <a:sym typeface="Arial" panose="020B0604020202020204" pitchFamily="34" charset="0"/>
              </a:endParaRPr>
            </a:p>
          </p:txBody>
        </p:sp>
      </p:grpSp>
      <p:sp>
        <p:nvSpPr>
          <p:cNvPr id="9" name="文本框 18"/>
          <p:cNvSpPr>
            <a:spLocks noChangeArrowheads="1"/>
          </p:cNvSpPr>
          <p:nvPr/>
        </p:nvSpPr>
        <p:spPr bwMode="auto">
          <a:xfrm>
            <a:off x="4257676" y="5941657"/>
            <a:ext cx="14617623" cy="1862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1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Open Sans" panose="020B0606030504020204" pitchFamily="2" charset="0"/>
              </a:rPr>
              <a:t>店铺装修与提高转化</a:t>
            </a:r>
            <a:endParaRPr lang="zh-CN" altLang="en-US" sz="115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Open Sans" panose="020B0606030504020204" pitchFamily="2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6735" y="6082030"/>
            <a:ext cx="10064115" cy="3505835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97610" y="2211070"/>
            <a:ext cx="9909175" cy="345821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735" y="2165985"/>
            <a:ext cx="10064750" cy="3547745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0" y="-79600"/>
            <a:ext cx="24384000" cy="2083413"/>
          </a:xfrm>
          <a:prstGeom prst="rect">
            <a:avLst/>
          </a:prstGeom>
          <a:solidFill>
            <a:srgbClr val="EA57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800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68197"/>
            <a:ext cx="24384000" cy="786384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79467" y="794912"/>
            <a:ext cx="22825067" cy="476560"/>
          </a:xfrm>
        </p:spPr>
        <p:txBody>
          <a:bodyPr>
            <a:noAutofit/>
          </a:bodyPr>
          <a:lstStyle/>
          <a:p>
            <a:pPr algn="ctr"/>
            <a:r>
              <a:rPr lang="en-US" altLang="zh-CN" sz="6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1.</a:t>
            </a:r>
            <a:r>
              <a:rPr lang="zh-CN" altLang="en-US" sz="6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头像与名称</a:t>
            </a:r>
            <a:endParaRPr lang="zh-CN" altLang="en-US" sz="6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27476" y="6039046"/>
            <a:ext cx="9649072" cy="3300445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11082369" y="4963639"/>
            <a:ext cx="2252540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altLang="zh-CN" sz="8800" cap="none" spc="0" dirty="0">
                <a:solidFill>
                  <a:srgbClr val="FF0000"/>
                </a:solidFill>
                <a:effectLst/>
                <a:latin typeface="Arial Black" panose="020B0A04020102020204" pitchFamily="34" charset="0"/>
              </a:rPr>
              <a:t>VS.</a:t>
            </a:r>
            <a:endParaRPr lang="zh-CN" altLang="en-US" sz="8800" cap="none" spc="0" dirty="0">
              <a:solidFill>
                <a:srgbClr val="FF0000"/>
              </a:solidFill>
              <a:effectLst/>
              <a:latin typeface="Arial Black" panose="020B0A04020102020204" pitchFamily="3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678832" y="10082530"/>
            <a:ext cx="19421997" cy="2564805"/>
          </a:xfrm>
          <a:prstGeom prst="rect">
            <a:avLst/>
          </a:prstGeom>
          <a:noFill/>
          <a:ln w="38100" cap="flat">
            <a:solidFill>
              <a:srgbClr val="EA572A"/>
            </a:solidFill>
            <a:prstDash val="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457200" marR="0" indent="-4572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头像要点：</a:t>
            </a:r>
            <a:r>
              <a:rPr lang="zh-CN" altLang="en-US" sz="32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清晰直观，和名称或定位相关</a:t>
            </a:r>
            <a:endParaRPr lang="en-US" altLang="zh-CN" sz="32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marR="0" indent="-4572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endParaRPr kumimoji="0" lang="en-US" altLang="zh-CN" sz="32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Helvetica Neue"/>
            </a:endParaRPr>
          </a:p>
          <a:p>
            <a:pPr marL="457200" marR="0" indent="-4572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3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Helvetica Neue"/>
              </a:rPr>
              <a:t>店铺名称要点：</a:t>
            </a: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Helvetica Neue"/>
              </a:rPr>
              <a:t>通俗易记，容易联想到定位</a:t>
            </a:r>
            <a:endParaRPr kumimoji="0" lang="en-US" altLang="zh-CN" sz="3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Helvetica Neue"/>
            </a:endParaRPr>
          </a:p>
          <a:p>
            <a:pPr marL="457200" marR="0" indent="-4572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marR="0" indent="-4572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32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国内有的品牌在其他国家或地区未必也有知名度，要重新打造店铺品牌</a:t>
            </a:r>
            <a:endParaRPr lang="en-US" altLang="zh-CN" sz="32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268714" y="2710003"/>
            <a:ext cx="1944216" cy="56425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0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6490950" y="2711450"/>
            <a:ext cx="890905" cy="56324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0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6432782" y="6431718"/>
            <a:ext cx="1152128" cy="65197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0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3263265" y="6576695"/>
            <a:ext cx="1588135" cy="56324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0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" name="图形 3" descr="选中标记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735616" y="3538727"/>
            <a:ext cx="914400" cy="914400"/>
          </a:xfrm>
          <a:prstGeom prst="rect">
            <a:avLst/>
          </a:prstGeom>
        </p:spPr>
      </p:pic>
      <p:pic>
        <p:nvPicPr>
          <p:cNvPr id="18" name="图形 17" descr="选中标记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735616" y="7167433"/>
            <a:ext cx="914400" cy="914400"/>
          </a:xfrm>
          <a:prstGeom prst="rect">
            <a:avLst/>
          </a:prstGeom>
        </p:spPr>
      </p:pic>
      <p:pic>
        <p:nvPicPr>
          <p:cNvPr id="11" name="图形 10" descr="关闭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1958426" y="3455995"/>
            <a:ext cx="967724" cy="967724"/>
          </a:xfrm>
          <a:prstGeom prst="rect">
            <a:avLst/>
          </a:prstGeom>
        </p:spPr>
      </p:pic>
      <p:pic>
        <p:nvPicPr>
          <p:cNvPr id="21" name="图形 20" descr="关闭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2036933" y="7084701"/>
            <a:ext cx="967724" cy="9677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0" y="-79600"/>
            <a:ext cx="24384000" cy="2083413"/>
          </a:xfrm>
          <a:prstGeom prst="rect">
            <a:avLst/>
          </a:prstGeom>
          <a:solidFill>
            <a:srgbClr val="EA57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800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68197"/>
            <a:ext cx="24384000" cy="786384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79467" y="794912"/>
            <a:ext cx="22825067" cy="476560"/>
          </a:xfrm>
        </p:spPr>
        <p:txBody>
          <a:bodyPr>
            <a:noAutofit/>
          </a:bodyPr>
          <a:lstStyle/>
          <a:p>
            <a:pPr algn="ctr"/>
            <a:r>
              <a:rPr lang="en-US" altLang="zh-CN" sz="6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2.</a:t>
            </a:r>
            <a:r>
              <a:rPr lang="zh-CN" altLang="en-US" sz="6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卖场轮播与卖场介绍</a:t>
            </a:r>
            <a:endParaRPr lang="zh-CN" altLang="en-US" sz="6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4856" y="6025125"/>
            <a:ext cx="20090232" cy="6325201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894856" y="2461135"/>
            <a:ext cx="19421997" cy="3057247"/>
          </a:xfrm>
          <a:prstGeom prst="rect">
            <a:avLst/>
          </a:prstGeom>
          <a:noFill/>
          <a:ln w="38100" cap="flat">
            <a:solidFill>
              <a:srgbClr val="EA572A"/>
            </a:solidFill>
            <a:prstDash val="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457200" marR="0" indent="-4572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卖场轮播：</a:t>
            </a:r>
            <a:r>
              <a:rPr lang="zh-CN" altLang="en-US" sz="32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尺寸无限制；建议五张轮播图放“互动活动</a:t>
            </a:r>
            <a:r>
              <a:rPr lang="en-US" altLang="zh-CN" sz="32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sz="32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店铺优惠</a:t>
            </a:r>
            <a:r>
              <a:rPr lang="en-US" altLang="zh-CN" sz="32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sz="32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品牌介绍</a:t>
            </a:r>
            <a:r>
              <a:rPr lang="en-US" altLang="zh-CN" sz="32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sz="32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热卖产品”</a:t>
            </a:r>
            <a:endParaRPr lang="en-US" altLang="zh-CN" sz="32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marR="0" indent="-4572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endParaRPr kumimoji="0" lang="en-US" altLang="zh-CN" sz="32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Helvetica Neue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卖场介绍</a:t>
            </a:r>
            <a:r>
              <a:rPr kumimoji="0" lang="zh-CN" altLang="en-US" sz="3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Helvetica Neue"/>
              </a:rPr>
              <a:t>：</a:t>
            </a:r>
            <a:r>
              <a:rPr lang="zh-CN" altLang="en-US" sz="32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店铺介绍</a:t>
            </a:r>
            <a:r>
              <a:rPr lang="en-US" altLang="zh-CN" sz="32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Helvetica Neue"/>
              </a:rPr>
              <a:t>店铺优惠活动</a:t>
            </a:r>
            <a:r>
              <a:rPr lang="en-US" altLang="zh-CN" sz="32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sz="32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粉丝互动好礼</a:t>
            </a:r>
            <a:r>
              <a:rPr lang="en-US" altLang="zh-CN" sz="32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sz="32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常见买家问题回答，每一行尽量简洁明了，加上可爱的表情符号（可以去平台上复制粘贴）</a:t>
            </a:r>
            <a:endParaRPr kumimoji="0" lang="en-US" altLang="zh-CN" sz="3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Helvetica Neue"/>
            </a:endParaRPr>
          </a:p>
          <a:p>
            <a:pPr marL="457200" marR="0" indent="-4572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marR="0" indent="-4572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32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充分利用此版块进行吸粉互动和优惠信息放送</a:t>
            </a:r>
            <a:endParaRPr lang="en-US" altLang="zh-CN" sz="32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1720" y="3909591"/>
            <a:ext cx="3408397" cy="90307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图片 5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68197"/>
            <a:ext cx="24384000" cy="786384"/>
          </a:xfrm>
          <a:prstGeom prst="rect">
            <a:avLst/>
          </a:prstGeom>
        </p:spPr>
      </p:pic>
      <p:sp>
        <p:nvSpPr>
          <p:cNvPr id="45" name="Google Shape;57;p7"/>
          <p:cNvSpPr txBox="1"/>
          <p:nvPr/>
        </p:nvSpPr>
        <p:spPr>
          <a:xfrm>
            <a:off x="526120" y="526967"/>
            <a:ext cx="10670478" cy="8047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3033" rIns="0" bIns="0" anchor="t" anchorCtr="0">
            <a:noAutofit/>
          </a:bodyPr>
          <a:lstStyle/>
          <a:p>
            <a:pPr algn="l"/>
            <a:r>
              <a:rPr lang="zh-CN" altLang="en-US" sz="5080" dirty="0">
                <a:solidFill>
                  <a:srgbClr val="F15C3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如何用好自定义分类，装修店铺</a:t>
            </a:r>
            <a:endParaRPr sz="5080" b="0" dirty="0">
              <a:solidFill>
                <a:srgbClr val="F15C39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7" name="Google Shape;59;p7"/>
          <p:cNvSpPr/>
          <p:nvPr/>
        </p:nvSpPr>
        <p:spPr>
          <a:xfrm>
            <a:off x="7677" y="434698"/>
            <a:ext cx="315549" cy="989256"/>
          </a:xfrm>
          <a:custGeom>
            <a:avLst/>
            <a:gdLst/>
            <a:ahLst/>
            <a:cxnLst/>
            <a:rect l="l" t="t" r="r" b="b"/>
            <a:pathLst>
              <a:path w="173990" h="545465" extrusionOk="0">
                <a:moveTo>
                  <a:pt x="173570" y="545033"/>
                </a:moveTo>
                <a:lnTo>
                  <a:pt x="0" y="545033"/>
                </a:lnTo>
                <a:lnTo>
                  <a:pt x="0" y="0"/>
                </a:lnTo>
                <a:lnTo>
                  <a:pt x="173570" y="0"/>
                </a:lnTo>
                <a:lnTo>
                  <a:pt x="173570" y="545033"/>
                </a:lnTo>
                <a:close/>
              </a:path>
            </a:pathLst>
          </a:custGeom>
          <a:solidFill>
            <a:srgbClr val="F15C3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l"/>
            <a:endParaRPr sz="3265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193197" y="3466237"/>
            <a:ext cx="10670477" cy="7517616"/>
            <a:chOff x="374155" y="1264433"/>
            <a:chExt cx="6360305" cy="5266360"/>
          </a:xfrm>
        </p:grpSpPr>
        <p:sp>
          <p:nvSpPr>
            <p:cNvPr id="7" name="object 43"/>
            <p:cNvSpPr/>
            <p:nvPr/>
          </p:nvSpPr>
          <p:spPr>
            <a:xfrm>
              <a:off x="374155" y="1501488"/>
              <a:ext cx="6360305" cy="5029305"/>
            </a:xfrm>
            <a:custGeom>
              <a:avLst/>
              <a:gdLst/>
              <a:ahLst/>
              <a:cxnLst/>
              <a:rect l="l" t="t" r="r" b="b"/>
              <a:pathLst>
                <a:path w="1536700" h="1569085">
                  <a:moveTo>
                    <a:pt x="1389976" y="1568742"/>
                  </a:moveTo>
                  <a:lnTo>
                    <a:pt x="146723" y="1568742"/>
                  </a:lnTo>
                  <a:lnTo>
                    <a:pt x="100349" y="1561262"/>
                  </a:lnTo>
                  <a:lnTo>
                    <a:pt x="60073" y="1540434"/>
                  </a:lnTo>
                  <a:lnTo>
                    <a:pt x="28311" y="1508674"/>
                  </a:lnTo>
                  <a:lnTo>
                    <a:pt x="7480" y="1468397"/>
                  </a:lnTo>
                  <a:lnTo>
                    <a:pt x="0" y="1422019"/>
                  </a:lnTo>
                  <a:lnTo>
                    <a:pt x="0" y="146723"/>
                  </a:lnTo>
                  <a:lnTo>
                    <a:pt x="7480" y="100349"/>
                  </a:lnTo>
                  <a:lnTo>
                    <a:pt x="28311" y="60073"/>
                  </a:lnTo>
                  <a:lnTo>
                    <a:pt x="60073" y="28311"/>
                  </a:lnTo>
                  <a:lnTo>
                    <a:pt x="100349" y="7480"/>
                  </a:lnTo>
                  <a:lnTo>
                    <a:pt x="146723" y="0"/>
                  </a:lnTo>
                  <a:lnTo>
                    <a:pt x="1389976" y="0"/>
                  </a:lnTo>
                  <a:lnTo>
                    <a:pt x="1436354" y="7480"/>
                  </a:lnTo>
                  <a:lnTo>
                    <a:pt x="1476632" y="28311"/>
                  </a:lnTo>
                  <a:lnTo>
                    <a:pt x="1508392" y="60073"/>
                  </a:lnTo>
                  <a:lnTo>
                    <a:pt x="1529220" y="100349"/>
                  </a:lnTo>
                  <a:lnTo>
                    <a:pt x="1536700" y="146723"/>
                  </a:lnTo>
                  <a:lnTo>
                    <a:pt x="1536700" y="1422019"/>
                  </a:lnTo>
                  <a:lnTo>
                    <a:pt x="1529220" y="1468397"/>
                  </a:lnTo>
                  <a:lnTo>
                    <a:pt x="1508392" y="1508674"/>
                  </a:lnTo>
                  <a:lnTo>
                    <a:pt x="1476632" y="1540434"/>
                  </a:lnTo>
                  <a:lnTo>
                    <a:pt x="1436354" y="1561262"/>
                  </a:lnTo>
                  <a:lnTo>
                    <a:pt x="1389976" y="1568742"/>
                  </a:lnTo>
                  <a:close/>
                </a:path>
              </a:pathLst>
            </a:custGeom>
            <a:ln w="12699">
              <a:solidFill>
                <a:srgbClr val="F15C39"/>
              </a:solidFill>
            </a:ln>
          </p:spPr>
          <p:txBody>
            <a:bodyPr wrap="square" lIns="0" tIns="0" rIns="0" bIns="0" rtlCol="0"/>
            <a:lstStyle/>
            <a:p>
              <a:pPr defTabSz="1657350">
                <a:defRPr/>
              </a:pPr>
              <a:endParaRPr sz="3265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8" name="object 44"/>
            <p:cNvSpPr/>
            <p:nvPr/>
          </p:nvSpPr>
          <p:spPr>
            <a:xfrm>
              <a:off x="2559365" y="1264433"/>
              <a:ext cx="2091124" cy="610504"/>
            </a:xfrm>
            <a:custGeom>
              <a:avLst/>
              <a:gdLst/>
              <a:ahLst/>
              <a:cxnLst/>
              <a:rect l="l" t="t" r="r" b="b"/>
              <a:pathLst>
                <a:path w="1273175" h="406400">
                  <a:moveTo>
                    <a:pt x="1069822" y="0"/>
                  </a:moveTo>
                  <a:lnTo>
                    <a:pt x="203200" y="0"/>
                  </a:lnTo>
                  <a:lnTo>
                    <a:pt x="156610" y="5366"/>
                  </a:lnTo>
                  <a:lnTo>
                    <a:pt x="113840" y="20652"/>
                  </a:lnTo>
                  <a:lnTo>
                    <a:pt x="76111" y="44638"/>
                  </a:lnTo>
                  <a:lnTo>
                    <a:pt x="44642" y="76106"/>
                  </a:lnTo>
                  <a:lnTo>
                    <a:pt x="20654" y="113835"/>
                  </a:lnTo>
                  <a:lnTo>
                    <a:pt x="5367" y="156606"/>
                  </a:lnTo>
                  <a:lnTo>
                    <a:pt x="0" y="203200"/>
                  </a:lnTo>
                  <a:lnTo>
                    <a:pt x="5367" y="249793"/>
                  </a:lnTo>
                  <a:lnTo>
                    <a:pt x="20654" y="292564"/>
                  </a:lnTo>
                  <a:lnTo>
                    <a:pt x="44642" y="330293"/>
                  </a:lnTo>
                  <a:lnTo>
                    <a:pt x="76111" y="361761"/>
                  </a:lnTo>
                  <a:lnTo>
                    <a:pt x="113840" y="385747"/>
                  </a:lnTo>
                  <a:lnTo>
                    <a:pt x="156610" y="401033"/>
                  </a:lnTo>
                  <a:lnTo>
                    <a:pt x="203200" y="406400"/>
                  </a:lnTo>
                  <a:lnTo>
                    <a:pt x="1069822" y="406400"/>
                  </a:lnTo>
                  <a:lnTo>
                    <a:pt x="1116416" y="401033"/>
                  </a:lnTo>
                  <a:lnTo>
                    <a:pt x="1159187" y="385747"/>
                  </a:lnTo>
                  <a:lnTo>
                    <a:pt x="1196916" y="361761"/>
                  </a:lnTo>
                  <a:lnTo>
                    <a:pt x="1228383" y="330293"/>
                  </a:lnTo>
                  <a:lnTo>
                    <a:pt x="1252370" y="292564"/>
                  </a:lnTo>
                  <a:lnTo>
                    <a:pt x="1267656" y="249793"/>
                  </a:lnTo>
                  <a:lnTo>
                    <a:pt x="1273022" y="203200"/>
                  </a:lnTo>
                  <a:lnTo>
                    <a:pt x="1267656" y="156606"/>
                  </a:lnTo>
                  <a:lnTo>
                    <a:pt x="1252370" y="113835"/>
                  </a:lnTo>
                  <a:lnTo>
                    <a:pt x="1228383" y="76106"/>
                  </a:lnTo>
                  <a:lnTo>
                    <a:pt x="1196916" y="44638"/>
                  </a:lnTo>
                  <a:lnTo>
                    <a:pt x="1159187" y="20652"/>
                  </a:lnTo>
                  <a:lnTo>
                    <a:pt x="1116416" y="5366"/>
                  </a:lnTo>
                  <a:lnTo>
                    <a:pt x="1069822" y="0"/>
                  </a:lnTo>
                  <a:close/>
                </a:path>
              </a:pathLst>
            </a:custGeom>
            <a:solidFill>
              <a:srgbClr val="F15C39"/>
            </a:solidFill>
          </p:spPr>
          <p:txBody>
            <a:bodyPr wrap="square" lIns="0" tIns="0" rIns="0" bIns="0" rtlCol="0"/>
            <a:lstStyle/>
            <a:p>
              <a:pPr defTabSz="1657350">
                <a:defRPr/>
              </a:pPr>
              <a:endParaRPr sz="3265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0" name="object 46"/>
            <p:cNvSpPr txBox="1"/>
            <p:nvPr/>
          </p:nvSpPr>
          <p:spPr>
            <a:xfrm>
              <a:off x="2499187" y="1356644"/>
              <a:ext cx="2022538" cy="368039"/>
            </a:xfrm>
            <a:prstGeom prst="rect">
              <a:avLst/>
            </a:prstGeom>
          </p:spPr>
          <p:txBody>
            <a:bodyPr vert="horz" wrap="square" lIns="0" tIns="23018" rIns="0" bIns="0" rtlCol="0">
              <a:spAutoFit/>
            </a:bodyPr>
            <a:lstStyle/>
            <a:p>
              <a:pPr marL="621665" defTabSz="1657350">
                <a:spcBef>
                  <a:spcPts val="180"/>
                </a:spcBef>
                <a:defRPr/>
              </a:pPr>
              <a:r>
                <a:rPr lang="en-US" altLang="zh-CN" sz="3265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A.</a:t>
              </a:r>
              <a:r>
                <a:rPr lang="zh-CN" altLang="en-US" sz="3265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 遵循原则</a:t>
              </a:r>
              <a:endParaRPr lang="en-US" altLang="zh-CN" sz="3265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1196452" y="2007358"/>
              <a:ext cx="4913368" cy="42246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indent="-457200" algn="l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CN" altLang="zh-CN" sz="3265" dirty="0">
                  <a:solidFill>
                    <a:schemeClr val="tx1"/>
                  </a:solidFill>
                </a:rPr>
                <a:t>打造属于自己的店铺风格，置顶展示的产品风格统一，不能杂乱</a:t>
              </a:r>
              <a:r>
                <a:rPr lang="en-US" altLang="zh-CN" sz="3265" dirty="0">
                  <a:solidFill>
                    <a:schemeClr val="tx1"/>
                  </a:solidFill>
                </a:rPr>
                <a:t>;</a:t>
              </a:r>
              <a:endParaRPr lang="en-US" altLang="zh-CN" sz="3265" dirty="0">
                <a:solidFill>
                  <a:schemeClr val="tx1"/>
                </a:solidFill>
              </a:endParaRPr>
            </a:p>
            <a:p>
              <a:pPr marL="457200" indent="-457200" algn="l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endParaRPr lang="en-US" altLang="zh-CN" sz="3265" dirty="0">
                <a:solidFill>
                  <a:schemeClr val="tx1"/>
                </a:solidFill>
              </a:endParaRPr>
            </a:p>
            <a:p>
              <a:pPr marL="457200" indent="-457200" algn="l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CN" altLang="zh-CN" sz="3265" dirty="0">
                  <a:solidFill>
                    <a:schemeClr val="tx1"/>
                  </a:solidFill>
                </a:rPr>
                <a:t>扬长避短，低分产品不放入置顶分类，前置优势品类</a:t>
              </a:r>
              <a:r>
                <a:rPr lang="en-US" altLang="zh-CN" sz="3265" dirty="0">
                  <a:solidFill>
                    <a:schemeClr val="tx1"/>
                  </a:solidFill>
                </a:rPr>
                <a:t>;</a:t>
              </a:r>
              <a:endParaRPr lang="en-US" altLang="zh-CN" sz="3265" dirty="0">
                <a:solidFill>
                  <a:schemeClr val="tx1"/>
                </a:solidFill>
              </a:endParaRPr>
            </a:p>
            <a:p>
              <a:pPr algn="l">
                <a:lnSpc>
                  <a:spcPct val="150000"/>
                </a:lnSpc>
              </a:pPr>
              <a:endParaRPr lang="zh-CN" altLang="zh-CN" sz="3265" dirty="0">
                <a:solidFill>
                  <a:schemeClr val="tx1"/>
                </a:solidFill>
              </a:endParaRPr>
            </a:p>
            <a:p>
              <a:pPr marL="457200" indent="-457200" algn="l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CN" altLang="zh-CN" sz="3265" dirty="0">
                  <a:solidFill>
                    <a:schemeClr val="tx1"/>
                  </a:solidFill>
                </a:rPr>
                <a:t>高效利用置顶展示的空间，不放入重复产品</a:t>
              </a:r>
              <a:r>
                <a:rPr lang="zh-CN" altLang="en-US" sz="3265" dirty="0">
                  <a:solidFill>
                    <a:schemeClr val="tx1"/>
                  </a:solidFill>
                </a:rPr>
                <a:t>。</a:t>
              </a:r>
              <a:endParaRPr lang="zh-CN" altLang="zh-CN" sz="3265" dirty="0">
                <a:solidFill>
                  <a:schemeClr val="tx1"/>
                </a:solidFill>
              </a:endParaRPr>
            </a:p>
          </p:txBody>
        </p:sp>
        <p:sp>
          <p:nvSpPr>
            <p:cNvPr id="14" name="object 7"/>
            <p:cNvSpPr txBox="1"/>
            <p:nvPr/>
          </p:nvSpPr>
          <p:spPr>
            <a:xfrm>
              <a:off x="758767" y="2267720"/>
              <a:ext cx="189865" cy="351386"/>
            </a:xfrm>
            <a:prstGeom prst="rect">
              <a:avLst/>
            </a:prstGeom>
          </p:spPr>
          <p:txBody>
            <a:bodyPr vert="horz" wrap="square" lIns="0" tIns="23033" rIns="0" bIns="0" rtlCol="0">
              <a:spAutoFit/>
            </a:bodyPr>
            <a:lstStyle/>
            <a:p>
              <a:pPr marL="22860">
                <a:spcBef>
                  <a:spcPts val="180"/>
                </a:spcBef>
              </a:pPr>
              <a:r>
                <a:rPr lang="en-US" sz="3990" spc="-9" dirty="0">
                  <a:solidFill>
                    <a:srgbClr val="FFFFFF"/>
                  </a:solidFill>
                  <a:latin typeface="微软雅黑" panose="020B0503020204020204" pitchFamily="34" charset="-122"/>
                  <a:cs typeface="微软雅黑" panose="020B0503020204020204" pitchFamily="34" charset="-122"/>
                </a:rPr>
                <a:t>1</a:t>
              </a:r>
              <a:endParaRPr sz="3990" dirty="0">
                <a:latin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17" name="object 7"/>
            <p:cNvSpPr txBox="1"/>
            <p:nvPr/>
          </p:nvSpPr>
          <p:spPr>
            <a:xfrm>
              <a:off x="758767" y="3489918"/>
              <a:ext cx="189865" cy="351386"/>
            </a:xfrm>
            <a:prstGeom prst="rect">
              <a:avLst/>
            </a:prstGeom>
          </p:spPr>
          <p:txBody>
            <a:bodyPr vert="horz" wrap="square" lIns="0" tIns="23033" rIns="0" bIns="0" rtlCol="0">
              <a:spAutoFit/>
            </a:bodyPr>
            <a:lstStyle/>
            <a:p>
              <a:pPr marL="22860">
                <a:spcBef>
                  <a:spcPts val="180"/>
                </a:spcBef>
              </a:pPr>
              <a:r>
                <a:rPr lang="en-US" sz="3990" spc="-9" dirty="0">
                  <a:solidFill>
                    <a:srgbClr val="FFFFFF"/>
                  </a:solidFill>
                  <a:latin typeface="微软雅黑" panose="020B0503020204020204" pitchFamily="34" charset="-122"/>
                  <a:cs typeface="微软雅黑" panose="020B0503020204020204" pitchFamily="34" charset="-122"/>
                </a:rPr>
                <a:t>2</a:t>
              </a:r>
              <a:endParaRPr sz="3990" dirty="0">
                <a:latin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20" name="object 7"/>
            <p:cNvSpPr txBox="1"/>
            <p:nvPr/>
          </p:nvSpPr>
          <p:spPr>
            <a:xfrm>
              <a:off x="758767" y="4583768"/>
              <a:ext cx="189865" cy="351386"/>
            </a:xfrm>
            <a:prstGeom prst="rect">
              <a:avLst/>
            </a:prstGeom>
          </p:spPr>
          <p:txBody>
            <a:bodyPr vert="horz" wrap="square" lIns="0" tIns="23033" rIns="0" bIns="0" rtlCol="0">
              <a:spAutoFit/>
            </a:bodyPr>
            <a:lstStyle/>
            <a:p>
              <a:pPr marL="22860">
                <a:spcBef>
                  <a:spcPts val="180"/>
                </a:spcBef>
              </a:pPr>
              <a:r>
                <a:rPr lang="en-US" sz="3990" spc="-9" dirty="0">
                  <a:solidFill>
                    <a:srgbClr val="FFFFFF"/>
                  </a:solidFill>
                  <a:latin typeface="微软雅黑" panose="020B0503020204020204" pitchFamily="34" charset="-122"/>
                  <a:cs typeface="微软雅黑" panose="020B0503020204020204" pitchFamily="34" charset="-122"/>
                </a:rPr>
                <a:t>3</a:t>
              </a:r>
              <a:endParaRPr sz="3990" dirty="0">
                <a:latin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</p:grpSp>
      <p:sp>
        <p:nvSpPr>
          <p:cNvPr id="23" name="object 43"/>
          <p:cNvSpPr/>
          <p:nvPr/>
        </p:nvSpPr>
        <p:spPr>
          <a:xfrm>
            <a:off x="12025488" y="2781097"/>
            <a:ext cx="11557916" cy="8498972"/>
          </a:xfrm>
          <a:custGeom>
            <a:avLst/>
            <a:gdLst/>
            <a:ahLst/>
            <a:cxnLst/>
            <a:rect l="l" t="t" r="r" b="b"/>
            <a:pathLst>
              <a:path w="1536700" h="1569085">
                <a:moveTo>
                  <a:pt x="1389976" y="1568742"/>
                </a:moveTo>
                <a:lnTo>
                  <a:pt x="146723" y="1568742"/>
                </a:lnTo>
                <a:lnTo>
                  <a:pt x="100349" y="1561262"/>
                </a:lnTo>
                <a:lnTo>
                  <a:pt x="60073" y="1540434"/>
                </a:lnTo>
                <a:lnTo>
                  <a:pt x="28311" y="1508674"/>
                </a:lnTo>
                <a:lnTo>
                  <a:pt x="7480" y="1468397"/>
                </a:lnTo>
                <a:lnTo>
                  <a:pt x="0" y="1422019"/>
                </a:lnTo>
                <a:lnTo>
                  <a:pt x="0" y="146723"/>
                </a:lnTo>
                <a:lnTo>
                  <a:pt x="7480" y="100349"/>
                </a:lnTo>
                <a:lnTo>
                  <a:pt x="28311" y="60073"/>
                </a:lnTo>
                <a:lnTo>
                  <a:pt x="60073" y="28311"/>
                </a:lnTo>
                <a:lnTo>
                  <a:pt x="100349" y="7480"/>
                </a:lnTo>
                <a:lnTo>
                  <a:pt x="146723" y="0"/>
                </a:lnTo>
                <a:lnTo>
                  <a:pt x="1389976" y="0"/>
                </a:lnTo>
                <a:lnTo>
                  <a:pt x="1436354" y="7480"/>
                </a:lnTo>
                <a:lnTo>
                  <a:pt x="1476632" y="28311"/>
                </a:lnTo>
                <a:lnTo>
                  <a:pt x="1508392" y="60073"/>
                </a:lnTo>
                <a:lnTo>
                  <a:pt x="1529220" y="100349"/>
                </a:lnTo>
                <a:lnTo>
                  <a:pt x="1536700" y="146723"/>
                </a:lnTo>
                <a:lnTo>
                  <a:pt x="1536700" y="1422019"/>
                </a:lnTo>
                <a:lnTo>
                  <a:pt x="1529220" y="1468397"/>
                </a:lnTo>
                <a:lnTo>
                  <a:pt x="1508392" y="1508674"/>
                </a:lnTo>
                <a:lnTo>
                  <a:pt x="1476632" y="1540434"/>
                </a:lnTo>
                <a:lnTo>
                  <a:pt x="1436354" y="1561262"/>
                </a:lnTo>
                <a:lnTo>
                  <a:pt x="1389976" y="1568742"/>
                </a:lnTo>
                <a:close/>
              </a:path>
            </a:pathLst>
          </a:custGeom>
          <a:ln w="12699">
            <a:solidFill>
              <a:srgbClr val="F15C39"/>
            </a:solidFill>
          </a:ln>
        </p:spPr>
        <p:txBody>
          <a:bodyPr wrap="square" lIns="0" tIns="0" rIns="0" bIns="0" rtlCol="0"/>
          <a:lstStyle/>
          <a:p>
            <a:pPr defTabSz="1657350">
              <a:defRPr/>
            </a:pPr>
            <a:endParaRPr sz="3265">
              <a:solidFill>
                <a:prstClr val="black"/>
              </a:solidFill>
              <a:latin typeface="Calibri" panose="020F0502020204030204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14581672" y="2268695"/>
            <a:ext cx="6304699" cy="932659"/>
            <a:chOff x="2538870" y="2396475"/>
            <a:chExt cx="3476341" cy="514258"/>
          </a:xfrm>
        </p:grpSpPr>
        <p:sp>
          <p:nvSpPr>
            <p:cNvPr id="25" name="object 44"/>
            <p:cNvSpPr/>
            <p:nvPr/>
          </p:nvSpPr>
          <p:spPr>
            <a:xfrm>
              <a:off x="2538871" y="2396475"/>
              <a:ext cx="3476340" cy="514258"/>
            </a:xfrm>
            <a:custGeom>
              <a:avLst/>
              <a:gdLst/>
              <a:ahLst/>
              <a:cxnLst/>
              <a:rect l="l" t="t" r="r" b="b"/>
              <a:pathLst>
                <a:path w="1273175" h="406400">
                  <a:moveTo>
                    <a:pt x="1069822" y="0"/>
                  </a:moveTo>
                  <a:lnTo>
                    <a:pt x="203200" y="0"/>
                  </a:lnTo>
                  <a:lnTo>
                    <a:pt x="156610" y="5366"/>
                  </a:lnTo>
                  <a:lnTo>
                    <a:pt x="113840" y="20652"/>
                  </a:lnTo>
                  <a:lnTo>
                    <a:pt x="76111" y="44638"/>
                  </a:lnTo>
                  <a:lnTo>
                    <a:pt x="44642" y="76106"/>
                  </a:lnTo>
                  <a:lnTo>
                    <a:pt x="20654" y="113835"/>
                  </a:lnTo>
                  <a:lnTo>
                    <a:pt x="5367" y="156606"/>
                  </a:lnTo>
                  <a:lnTo>
                    <a:pt x="0" y="203200"/>
                  </a:lnTo>
                  <a:lnTo>
                    <a:pt x="5367" y="249793"/>
                  </a:lnTo>
                  <a:lnTo>
                    <a:pt x="20654" y="292564"/>
                  </a:lnTo>
                  <a:lnTo>
                    <a:pt x="44642" y="330293"/>
                  </a:lnTo>
                  <a:lnTo>
                    <a:pt x="76111" y="361761"/>
                  </a:lnTo>
                  <a:lnTo>
                    <a:pt x="113840" y="385747"/>
                  </a:lnTo>
                  <a:lnTo>
                    <a:pt x="156610" y="401033"/>
                  </a:lnTo>
                  <a:lnTo>
                    <a:pt x="203200" y="406400"/>
                  </a:lnTo>
                  <a:lnTo>
                    <a:pt x="1069822" y="406400"/>
                  </a:lnTo>
                  <a:lnTo>
                    <a:pt x="1116416" y="401033"/>
                  </a:lnTo>
                  <a:lnTo>
                    <a:pt x="1159187" y="385747"/>
                  </a:lnTo>
                  <a:lnTo>
                    <a:pt x="1196916" y="361761"/>
                  </a:lnTo>
                  <a:lnTo>
                    <a:pt x="1228383" y="330293"/>
                  </a:lnTo>
                  <a:lnTo>
                    <a:pt x="1252370" y="292564"/>
                  </a:lnTo>
                  <a:lnTo>
                    <a:pt x="1267656" y="249793"/>
                  </a:lnTo>
                  <a:lnTo>
                    <a:pt x="1273022" y="203200"/>
                  </a:lnTo>
                  <a:lnTo>
                    <a:pt x="1267656" y="156606"/>
                  </a:lnTo>
                  <a:lnTo>
                    <a:pt x="1252370" y="113835"/>
                  </a:lnTo>
                  <a:lnTo>
                    <a:pt x="1228383" y="76106"/>
                  </a:lnTo>
                  <a:lnTo>
                    <a:pt x="1196916" y="44638"/>
                  </a:lnTo>
                  <a:lnTo>
                    <a:pt x="1159187" y="20652"/>
                  </a:lnTo>
                  <a:lnTo>
                    <a:pt x="1116416" y="5366"/>
                  </a:lnTo>
                  <a:lnTo>
                    <a:pt x="1069822" y="0"/>
                  </a:lnTo>
                  <a:close/>
                </a:path>
              </a:pathLst>
            </a:custGeom>
            <a:solidFill>
              <a:srgbClr val="F15C39"/>
            </a:solidFill>
          </p:spPr>
          <p:txBody>
            <a:bodyPr wrap="square" lIns="0" tIns="0" rIns="0" bIns="0" rtlCol="0"/>
            <a:lstStyle/>
            <a:p>
              <a:pPr defTabSz="1657350">
                <a:defRPr/>
              </a:pPr>
              <a:endParaRPr sz="3265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6" name="object 46"/>
            <p:cNvSpPr txBox="1"/>
            <p:nvPr/>
          </p:nvSpPr>
          <p:spPr>
            <a:xfrm>
              <a:off x="2538870" y="2488687"/>
              <a:ext cx="3304845" cy="289682"/>
            </a:xfrm>
            <a:prstGeom prst="rect">
              <a:avLst/>
            </a:prstGeom>
          </p:spPr>
          <p:txBody>
            <a:bodyPr vert="horz" wrap="square" lIns="0" tIns="23018" rIns="0" bIns="0" rtlCol="0">
              <a:spAutoFit/>
            </a:bodyPr>
            <a:lstStyle/>
            <a:p>
              <a:pPr marL="621665" defTabSz="1657350">
                <a:spcBef>
                  <a:spcPts val="180"/>
                </a:spcBef>
                <a:defRPr/>
              </a:pPr>
              <a:r>
                <a:rPr lang="en-US" altLang="zh-CN" sz="3265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B. </a:t>
              </a:r>
              <a:r>
                <a:rPr lang="zh-CN" altLang="en-US" sz="3265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自定义分类的类型和应用</a:t>
              </a:r>
              <a:endParaRPr lang="en-US" altLang="zh-CN" sz="3265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</p:grpSp>
      <p:sp>
        <p:nvSpPr>
          <p:cNvPr id="27" name="文本框 26"/>
          <p:cNvSpPr txBox="1"/>
          <p:nvPr/>
        </p:nvSpPr>
        <p:spPr>
          <a:xfrm>
            <a:off x="13087922" y="3128535"/>
            <a:ext cx="9433048" cy="79770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zh-CN" sz="3265" dirty="0">
                <a:solidFill>
                  <a:schemeClr val="tx1"/>
                </a:solidFill>
              </a:rPr>
              <a:t>善用小图标，美化分类标题</a:t>
            </a:r>
            <a:endParaRPr lang="zh-CN" altLang="zh-CN" sz="3265" dirty="0">
              <a:solidFill>
                <a:schemeClr val="tx1"/>
              </a:solidFill>
            </a:endParaRPr>
          </a:p>
          <a:p>
            <a:pPr marL="457200" indent="-457200" algn="l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zh-CN" sz="3265" dirty="0">
                <a:solidFill>
                  <a:schemeClr val="tx1"/>
                </a:solidFill>
              </a:rPr>
              <a:t>善做标题党，给类目设置惹眼标题</a:t>
            </a:r>
            <a:endParaRPr lang="zh-CN" altLang="zh-CN" sz="3265" dirty="0">
              <a:solidFill>
                <a:schemeClr val="tx1"/>
              </a:solidFill>
            </a:endParaRPr>
          </a:p>
          <a:p>
            <a:pPr marL="457200" indent="-457200" algn="l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zh-CN" sz="3265" dirty="0">
                <a:solidFill>
                  <a:schemeClr val="tx1"/>
                </a:solidFill>
              </a:rPr>
              <a:t>结合超低价格优势做粉丝专区，清仓专区</a:t>
            </a:r>
            <a:r>
              <a:rPr lang="zh-CN" altLang="en-US" sz="3265" dirty="0">
                <a:solidFill>
                  <a:schemeClr val="tx1"/>
                </a:solidFill>
              </a:rPr>
              <a:t>、限时优惠</a:t>
            </a:r>
            <a:endParaRPr lang="en-US" altLang="zh-CN" sz="3265" dirty="0">
              <a:solidFill>
                <a:schemeClr val="tx1"/>
              </a:solidFill>
            </a:endParaRPr>
          </a:p>
          <a:p>
            <a:pPr marL="457200" indent="-457200" algn="l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3265" dirty="0">
                <a:solidFill>
                  <a:schemeClr val="tx1"/>
                </a:solidFill>
              </a:rPr>
              <a:t>新品专区、掌柜推荐</a:t>
            </a:r>
            <a:endParaRPr lang="zh-CN" altLang="zh-CN" sz="3265" dirty="0">
              <a:solidFill>
                <a:schemeClr val="tx1"/>
              </a:solidFill>
            </a:endParaRPr>
          </a:p>
          <a:p>
            <a:pPr marL="457200" indent="-457200" algn="l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zh-CN" sz="3265" dirty="0">
                <a:solidFill>
                  <a:schemeClr val="tx1"/>
                </a:solidFill>
              </a:rPr>
              <a:t>包邮专区</a:t>
            </a:r>
            <a:endParaRPr lang="zh-CN" altLang="zh-CN" sz="3265" dirty="0">
              <a:solidFill>
                <a:schemeClr val="tx1"/>
              </a:solidFill>
            </a:endParaRPr>
          </a:p>
          <a:p>
            <a:pPr marL="457200" indent="-457200" algn="l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en-US" altLang="zh-CN" sz="3265" dirty="0">
                <a:solidFill>
                  <a:schemeClr val="tx1"/>
                </a:solidFill>
              </a:rPr>
              <a:t>bundle</a:t>
            </a:r>
            <a:r>
              <a:rPr lang="zh-CN" altLang="zh-CN" sz="3265" dirty="0">
                <a:solidFill>
                  <a:schemeClr val="tx1"/>
                </a:solidFill>
              </a:rPr>
              <a:t>专区，买一送一等</a:t>
            </a:r>
            <a:endParaRPr lang="zh-CN" altLang="zh-CN" sz="3265" dirty="0">
              <a:solidFill>
                <a:schemeClr val="tx1"/>
              </a:solidFill>
            </a:endParaRPr>
          </a:p>
          <a:p>
            <a:pPr marL="457200" indent="-457200" algn="l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zh-CN" sz="3265" dirty="0">
                <a:solidFill>
                  <a:schemeClr val="tx1"/>
                </a:solidFill>
              </a:rPr>
              <a:t>主打分类：结合节日，结合品牌，结合潮流</a:t>
            </a:r>
            <a:endParaRPr lang="zh-CN" altLang="zh-CN" sz="3265" dirty="0">
              <a:solidFill>
                <a:schemeClr val="tx1"/>
              </a:solidFill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0" y="-79600"/>
            <a:ext cx="24384000" cy="2083413"/>
          </a:xfrm>
          <a:prstGeom prst="rect">
            <a:avLst/>
          </a:prstGeom>
          <a:solidFill>
            <a:srgbClr val="EA57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8000"/>
          </a:p>
        </p:txBody>
      </p:sp>
      <p:sp>
        <p:nvSpPr>
          <p:cNvPr id="55" name="标题 2"/>
          <p:cNvSpPr>
            <a:spLocks noGrp="1"/>
          </p:cNvSpPr>
          <p:nvPr>
            <p:ph type="title"/>
          </p:nvPr>
        </p:nvSpPr>
        <p:spPr>
          <a:xfrm>
            <a:off x="779467" y="794912"/>
            <a:ext cx="22825067" cy="476560"/>
          </a:xfrm>
        </p:spPr>
        <p:txBody>
          <a:bodyPr>
            <a:noAutofit/>
          </a:bodyPr>
          <a:lstStyle/>
          <a:p>
            <a:pPr algn="ctr"/>
            <a:r>
              <a:rPr lang="en-US" altLang="zh-CN" sz="6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4.</a:t>
            </a:r>
            <a:r>
              <a:rPr lang="zh-CN" altLang="en-US" sz="6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卖场分类</a:t>
            </a:r>
            <a:r>
              <a:rPr lang="en-US" altLang="zh-CN" sz="6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-</a:t>
            </a:r>
            <a:r>
              <a:rPr lang="zh-CN" altLang="en-US" sz="6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原则与方法</a:t>
            </a:r>
            <a:endParaRPr lang="zh-CN" altLang="en-US" sz="6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4256</Words>
  <Application>WPS 演示</Application>
  <PresentationFormat>自定义</PresentationFormat>
  <Paragraphs>502</Paragraphs>
  <Slides>31</Slides>
  <Notes>21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49" baseType="lpstr">
      <vt:lpstr>Arial</vt:lpstr>
      <vt:lpstr>宋体</vt:lpstr>
      <vt:lpstr>Wingdings</vt:lpstr>
      <vt:lpstr>Helvetica Neue</vt:lpstr>
      <vt:lpstr>Helvetica Neue Medium</vt:lpstr>
      <vt:lpstr>Helvetica Neue Light</vt:lpstr>
      <vt:lpstr>微软雅黑</vt:lpstr>
      <vt:lpstr>Times New Roman</vt:lpstr>
      <vt:lpstr>Arial</vt:lpstr>
      <vt:lpstr>Times New Roman</vt:lpstr>
      <vt:lpstr>微软雅黑 Light</vt:lpstr>
      <vt:lpstr>黑体</vt:lpstr>
      <vt:lpstr>Helvetica</vt:lpstr>
      <vt:lpstr>Open Sans</vt:lpstr>
      <vt:lpstr>Arial Black</vt:lpstr>
      <vt:lpstr>Calibri</vt:lpstr>
      <vt:lpstr>Arial Unicode MS</vt:lpstr>
      <vt:lpstr>White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1. 头像与名称</vt:lpstr>
      <vt:lpstr>2. 卖场轮播与卖场介绍</vt:lpstr>
      <vt:lpstr>4. 卖场分类-原则与方法</vt:lpstr>
      <vt:lpstr>PowerPoint 演示文稿</vt:lpstr>
      <vt:lpstr>PowerPoint 演示文稿</vt:lpstr>
      <vt:lpstr>PowerPoint 演示文稿</vt:lpstr>
      <vt:lpstr>4. 卖场分类-示范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活动：Shopee每月在各大站点都有丰富的节日活动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Vera Li</dc:creator>
  <cp:lastModifiedBy>oem</cp:lastModifiedBy>
  <cp:revision>1389</cp:revision>
  <cp:lastPrinted>2018-02-11T06:07:00Z</cp:lastPrinted>
  <dcterms:created xsi:type="dcterms:W3CDTF">2018-07-26T14:40:00Z</dcterms:created>
  <dcterms:modified xsi:type="dcterms:W3CDTF">2020-07-15T13:08:24Z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2052-11.1.0.9828</vt:lpwstr>
  </property>
</Properties>
</file>